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81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8" r:id="rId12"/>
    <p:sldId id="306" r:id="rId13"/>
    <p:sldId id="307" r:id="rId14"/>
    <p:sldId id="305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280" r:id="rId25"/>
  </p:sldIdLst>
  <p:sldSz cx="12192000" cy="6858000"/>
  <p:notesSz cx="6858000" cy="9144000"/>
  <p:embeddedFontLst>
    <p:embeddedFont>
      <p:font typeface="Franklin Gothic" panose="020B0604020202020204" charset="0"/>
      <p:bold r:id="rId27"/>
    </p:embeddedFont>
    <p:embeddedFont>
      <p:font typeface="Libre Franklin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j+skMm+Ik5HJLd0abJ7iKuqpW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CD4616B2-2CA5-2F51-7A98-1EA572DDD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7587BA9C-0D69-0C5C-55A6-60100B61E0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59747849-A58E-DD09-4E97-FC26679572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>
            <a:extLst>
              <a:ext uri="{FF2B5EF4-FFF2-40B4-BE49-F238E27FC236}">
                <a16:creationId xmlns:a16="http://schemas.microsoft.com/office/drawing/2014/main" id="{64E16FC5-E63E-8544-6A02-E9B89C4A2D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8501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E6837006-E56C-916F-0FDC-98A050A57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FCC1CD33-D798-1695-EA34-83FA6C31C4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1E313946-1242-5711-6EFD-36D5D2E245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>
            <a:extLst>
              <a:ext uri="{FF2B5EF4-FFF2-40B4-BE49-F238E27FC236}">
                <a16:creationId xmlns:a16="http://schemas.microsoft.com/office/drawing/2014/main" id="{07361D1A-EC15-C20D-8EF5-47414EA1E5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8257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4A9E2E40-F3E1-02A8-A1FB-11A79EF6D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0A836986-8259-50B8-10F0-10529A883B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0FFF56F3-B585-9C67-997D-65B9FE23BA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>
            <a:extLst>
              <a:ext uri="{FF2B5EF4-FFF2-40B4-BE49-F238E27FC236}">
                <a16:creationId xmlns:a16="http://schemas.microsoft.com/office/drawing/2014/main" id="{50A69326-86E6-5A29-F5E8-2DD3DFDAAC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4733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8CE01B05-3485-8416-9C07-D2BCE41E2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0E6100FB-A36D-C3D4-E289-D014E97BEA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1AA5F7D9-C555-84BF-D174-1E9017BE77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>
            <a:extLst>
              <a:ext uri="{FF2B5EF4-FFF2-40B4-BE49-F238E27FC236}">
                <a16:creationId xmlns:a16="http://schemas.microsoft.com/office/drawing/2014/main" id="{CF7FDC79-972F-E185-22A1-392EE0F323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3609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E15A910B-76EC-B317-1197-EA359D15A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0B3174AE-3152-6FD5-622A-0593801234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9BC51DF7-1C39-99C5-AB58-CB48CCAB75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>
            <a:extLst>
              <a:ext uri="{FF2B5EF4-FFF2-40B4-BE49-F238E27FC236}">
                <a16:creationId xmlns:a16="http://schemas.microsoft.com/office/drawing/2014/main" id="{F0667590-E5D2-0283-6A16-496B0C427B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2706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15F931F4-BF3A-2AE5-8111-8CE936F7B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02A7CC04-8618-BEE8-9A1B-A798002578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2C41C121-71A3-41E1-F7CB-B58BD1DFB7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>
            <a:extLst>
              <a:ext uri="{FF2B5EF4-FFF2-40B4-BE49-F238E27FC236}">
                <a16:creationId xmlns:a16="http://schemas.microsoft.com/office/drawing/2014/main" id="{DB377883-9ADF-03E3-442B-E21B8085CE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7578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3811536D-C412-11C9-E5F3-392623032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028DE7B9-7D6A-7E77-208D-6DA601A942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CAA0F057-658C-4441-CDFA-36C9C2398D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>
            <a:extLst>
              <a:ext uri="{FF2B5EF4-FFF2-40B4-BE49-F238E27FC236}">
                <a16:creationId xmlns:a16="http://schemas.microsoft.com/office/drawing/2014/main" id="{751A3566-3F5D-6B59-8262-D57BE2AFBB3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8871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EE71FE0A-9BD3-3DFB-9CB7-E4C519B5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655A01AB-1FC8-6DC9-9D49-2774B07CD9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9B88E32F-FC22-F538-AF8D-2F85733550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>
            <a:extLst>
              <a:ext uri="{FF2B5EF4-FFF2-40B4-BE49-F238E27FC236}">
                <a16:creationId xmlns:a16="http://schemas.microsoft.com/office/drawing/2014/main" id="{C314E261-6136-4549-68D3-45022A925A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4183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258202E0-F362-5E9C-0AFD-69A9CC462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69BE3BBE-CB82-9B00-6AE5-2520C8A4E1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6B52FB1A-7F6B-4BD6-306D-BD191810C3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>
            <a:extLst>
              <a:ext uri="{FF2B5EF4-FFF2-40B4-BE49-F238E27FC236}">
                <a16:creationId xmlns:a16="http://schemas.microsoft.com/office/drawing/2014/main" id="{464F2856-B3ED-FF11-0474-AFD7410871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2009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6FB8D7B0-E516-5F74-C826-C8351EF9A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9DEF400B-EBCF-C9A5-4FEF-5A8BE6D1AD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A5DBA1A6-E90D-DE41-AFF1-FB8E0FCA79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>
            <a:extLst>
              <a:ext uri="{FF2B5EF4-FFF2-40B4-BE49-F238E27FC236}">
                <a16:creationId xmlns:a16="http://schemas.microsoft.com/office/drawing/2014/main" id="{13A668E4-490F-B875-77FE-BEB8E3A58F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9598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147E7F78-8A83-4399-09B9-B3E91542D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DEDFA759-8285-1437-8F1C-E3872FC5AD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2E39B440-2BED-7FDB-35E6-1FC035FFD5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>
            <a:extLst>
              <a:ext uri="{FF2B5EF4-FFF2-40B4-BE49-F238E27FC236}">
                <a16:creationId xmlns:a16="http://schemas.microsoft.com/office/drawing/2014/main" id="{BC39A341-362D-C36C-B2ED-8161B456AF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3120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E3E0ADFA-7970-E64D-61E0-BD62A16CD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D0E177AE-2886-D791-7D6A-CACC3BCE0F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83D54754-0840-147D-69C6-01FC572C67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>
            <a:extLst>
              <a:ext uri="{FF2B5EF4-FFF2-40B4-BE49-F238E27FC236}">
                <a16:creationId xmlns:a16="http://schemas.microsoft.com/office/drawing/2014/main" id="{BB1E7890-F8A0-E173-7951-0F9F77882F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0883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194E443B-1E17-1D05-E630-C1D304577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E119354D-04BC-CDD3-2091-DC9CCA447B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F326445E-97BC-3238-8597-82EB9AA796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>
            <a:extLst>
              <a:ext uri="{FF2B5EF4-FFF2-40B4-BE49-F238E27FC236}">
                <a16:creationId xmlns:a16="http://schemas.microsoft.com/office/drawing/2014/main" id="{AEBF4AC3-A2BC-CFA2-D9B8-6F02653CE9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1217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D0D71BF2-2BF0-D385-4201-2821725F4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F52B30B8-3935-2043-F7BF-9246F70CF7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05F8E017-1481-AA75-AE06-A41456136E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>
            <a:extLst>
              <a:ext uri="{FF2B5EF4-FFF2-40B4-BE49-F238E27FC236}">
                <a16:creationId xmlns:a16="http://schemas.microsoft.com/office/drawing/2014/main" id="{9EB851D3-6384-2FE5-34D4-4ABB9EEBCE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14620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288B40E4-5EEF-0B9F-0448-E66C40289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63F81F68-03CA-12AF-F1F9-945C1A9526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2A9A1A29-43F8-E0BF-0D48-293F1D6CA0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>
            <a:extLst>
              <a:ext uri="{FF2B5EF4-FFF2-40B4-BE49-F238E27FC236}">
                <a16:creationId xmlns:a16="http://schemas.microsoft.com/office/drawing/2014/main" id="{7D6F28AD-0B2F-CCFF-EBE3-35D05DEA3DC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6720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B76EDDEC-4E1F-9AEB-D7F8-1788BFE21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5106D84D-E428-4F1B-6A6D-8B6BDB176C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634D38CA-420D-5030-CE7C-F68542E780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>
            <a:extLst>
              <a:ext uri="{FF2B5EF4-FFF2-40B4-BE49-F238E27FC236}">
                <a16:creationId xmlns:a16="http://schemas.microsoft.com/office/drawing/2014/main" id="{C1652EF5-376D-9D4E-3B41-8D15DDC0D3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0218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959A3D8A-4BB2-FDF5-5B84-EEE813C12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96F844D8-1E6C-6B49-3ED1-2B9E3BFB19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86E1B374-7099-1AAF-6570-E9318C5D99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>
            <a:extLst>
              <a:ext uri="{FF2B5EF4-FFF2-40B4-BE49-F238E27FC236}">
                <a16:creationId xmlns:a16="http://schemas.microsoft.com/office/drawing/2014/main" id="{16F60322-793B-F44F-9EA0-931D095302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2277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A4ABFD15-7B58-B9A5-F4A3-40A21896B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6AA686EB-F8F6-C20E-27E7-251B7937A5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29D996EC-BFA0-4F82-96F6-5CAE0A6ED6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>
            <a:extLst>
              <a:ext uri="{FF2B5EF4-FFF2-40B4-BE49-F238E27FC236}">
                <a16:creationId xmlns:a16="http://schemas.microsoft.com/office/drawing/2014/main" id="{72B4CF7A-D902-FE91-B592-4406E76AB0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0769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988BAE7A-A835-BE3B-039E-432E7FB8A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6C325355-D720-33C5-7F64-BC9C4B7157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3092416A-F784-DE3A-A80B-C8897A4CCF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>
            <a:extLst>
              <a:ext uri="{FF2B5EF4-FFF2-40B4-BE49-F238E27FC236}">
                <a16:creationId xmlns:a16="http://schemas.microsoft.com/office/drawing/2014/main" id="{FF952BDC-6E11-5166-DC3F-FE81AFF895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4404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CC07FF85-0209-B5F9-FD63-74330ED77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B40688D5-34CC-829B-FC5D-94E7A2BDD3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0C33C8F2-C01A-D7CC-3C3D-4B8EB9AD7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>
            <a:extLst>
              <a:ext uri="{FF2B5EF4-FFF2-40B4-BE49-F238E27FC236}">
                <a16:creationId xmlns:a16="http://schemas.microsoft.com/office/drawing/2014/main" id="{7F34BA19-0E82-BCCB-0DDD-200F2EEC98B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2891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2B873BEA-F92E-1837-CCD3-8D65EBCE4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AAF2FD85-F8C5-D470-AA88-6C8BB1E8CB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0BA7D5A5-6417-DF39-48C4-2493858312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>
            <a:extLst>
              <a:ext uri="{FF2B5EF4-FFF2-40B4-BE49-F238E27FC236}">
                <a16:creationId xmlns:a16="http://schemas.microsoft.com/office/drawing/2014/main" id="{7C710F38-2302-9620-5BD2-7427519F53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997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1">
  <p:cSld name="Título 1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 txBox="1"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" name="Google Shape;16;p22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7" name="Google Shape;17;p22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" name="Google Shape;18;p22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22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cxnSp>
        <p:nvCxnSpPr>
          <p:cNvPr id="20" name="Google Shape;20;p22"/>
          <p:cNvCxnSpPr/>
          <p:nvPr/>
        </p:nvCxnSpPr>
        <p:spPr>
          <a:xfrm>
            <a:off x="6309360" y="39502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e imagem do título">
  <p:cSld name="Conteúdo e imagem do título"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2"/>
          <p:cNvSpPr txBox="1"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2"/>
          <p:cNvSpPr txBox="1">
            <a:spLocks noGrp="1"/>
          </p:cNvSpPr>
          <p:nvPr>
            <p:ph type="body" idx="1"/>
          </p:nvPr>
        </p:nvSpPr>
        <p:spPr>
          <a:xfrm>
            <a:off x="594360" y="3279579"/>
            <a:ext cx="5044440" cy="299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60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06" name="Google Shape;106;p32"/>
          <p:cNvCxnSpPr/>
          <p:nvPr/>
        </p:nvCxnSpPr>
        <p:spPr>
          <a:xfrm>
            <a:off x="594360" y="299745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" name="Google Shape;107;p32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11822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32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09" name="Google Shape;109;p32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e tabela do título">
  <p:cSld name="Conteúdo e tabela do título"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33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2" name="Google Shape;112;p33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3" name="Google Shape;113;p33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4" name="Google Shape;114;p33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5" name="Google Shape;115;p33"/>
          <p:cNvSpPr txBox="1"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33"/>
          <p:cNvCxnSpPr/>
          <p:nvPr/>
        </p:nvCxnSpPr>
        <p:spPr>
          <a:xfrm>
            <a:off x="3670935" y="6313170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3"/>
          <p:cNvSpPr txBox="1">
            <a:spLocks noGrp="1"/>
          </p:cNvSpPr>
          <p:nvPr>
            <p:ph type="body" idx="1"/>
          </p:nvPr>
        </p:nvSpPr>
        <p:spPr>
          <a:xfrm>
            <a:off x="603885" y="584005"/>
            <a:ext cx="2825115" cy="399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3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33"/>
          <p:cNvSpPr txBox="1">
            <a:spLocks noGrp="1"/>
          </p:cNvSpPr>
          <p:nvPr>
            <p:ph type="body" idx="2"/>
          </p:nvPr>
        </p:nvSpPr>
        <p:spPr>
          <a:xfrm>
            <a:off x="3670934" y="584005"/>
            <a:ext cx="7926705" cy="399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33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20" name="Google Shape;120;p33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ela 2">
  <p:cSld name="Tabela 2"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4"/>
          <p:cNvSpPr txBox="1">
            <a:spLocks noGrp="1"/>
          </p:cNvSpPr>
          <p:nvPr>
            <p:ph type="title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4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24" name="Google Shape;124;p34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5" name="Google Shape;125;p34"/>
          <p:cNvCxnSpPr/>
          <p:nvPr/>
        </p:nvCxnSpPr>
        <p:spPr>
          <a:xfrm>
            <a:off x="594360" y="2148840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Dois Conteúdos">
  <p:cSld name="Título e Dois Conteúdos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24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5" name="Google Shape;35;p2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6" name="Google Shape;36;p2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7" name="Google Shape;37;p2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38" name="Google Shape;38;p24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24"/>
          <p:cNvCxnSpPr/>
          <p:nvPr/>
        </p:nvCxnSpPr>
        <p:spPr>
          <a:xfrm>
            <a:off x="594360" y="2148840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40;p24"/>
          <p:cNvSpPr txBox="1">
            <a:spLocks noGrp="1"/>
          </p:cNvSpPr>
          <p:nvPr>
            <p:ph type="body" idx="1"/>
          </p:nvPr>
        </p:nvSpPr>
        <p:spPr>
          <a:xfrm>
            <a:off x="595523" y="2676525"/>
            <a:ext cx="5746750" cy="359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2"/>
          </p:nvPr>
        </p:nvSpPr>
        <p:spPr>
          <a:xfrm>
            <a:off x="7620000" y="2676525"/>
            <a:ext cx="3947160" cy="359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3">
  <p:cSld name="Título 3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6" name="Google Shape;46;p25"/>
          <p:cNvGrpSpPr/>
          <p:nvPr/>
        </p:nvGrpSpPr>
        <p:grpSpPr>
          <a:xfrm rot="10800000">
            <a:off x="6092752" y="0"/>
            <a:ext cx="6099248" cy="6099248"/>
            <a:chOff x="0" y="12289"/>
            <a:chExt cx="3550" cy="3551"/>
          </a:xfrm>
        </p:grpSpPr>
        <p:sp>
          <p:nvSpPr>
            <p:cNvPr id="47" name="Google Shape;47;p2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8" name="Google Shape;48;p2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9" name="Google Shape;49;p2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50" name="Google Shape;50;p25"/>
          <p:cNvSpPr txBox="1">
            <a:spLocks noGrp="1"/>
          </p:cNvSpPr>
          <p:nvPr>
            <p:ph type="body" idx="1"/>
          </p:nvPr>
        </p:nvSpPr>
        <p:spPr>
          <a:xfrm>
            <a:off x="594360" y="4549552"/>
            <a:ext cx="54864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2400"/>
              <a:buNone/>
              <a:defRPr sz="2400" b="1" i="0">
                <a:solidFill>
                  <a:srgbClr val="5D7C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1" name="Google Shape;51;p25"/>
          <p:cNvCxnSpPr/>
          <p:nvPr/>
        </p:nvCxnSpPr>
        <p:spPr>
          <a:xfrm>
            <a:off x="594360" y="39502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da seção">
  <p:cSld name="Título da seção">
    <p:bg>
      <p:bgPr>
        <a:solidFill>
          <a:schemeClr val="accent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80543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26"/>
          <p:cNvSpPr txBox="1"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6"/>
          <p:cNvSpPr/>
          <p:nvPr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2">
  <p:cSld name="Título 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7"/>
          <p:cNvSpPr txBox="1"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7"/>
          <p:cNvSpPr>
            <a:spLocks noGrp="1"/>
          </p:cNvSpPr>
          <p:nvPr>
            <p:ph type="pic" idx="2"/>
          </p:nvPr>
        </p:nvSpPr>
        <p:spPr>
          <a:xfrm>
            <a:off x="0" y="-11113"/>
            <a:ext cx="5791200" cy="6880226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27"/>
          <p:cNvSpPr txBox="1">
            <a:spLocks noGrp="1"/>
          </p:cNvSpPr>
          <p:nvPr>
            <p:ph type="body" idx="1"/>
          </p:nvPr>
        </p:nvSpPr>
        <p:spPr>
          <a:xfrm>
            <a:off x="6299835" y="4568602"/>
            <a:ext cx="54864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2400"/>
              <a:buNone/>
              <a:defRPr sz="2400" b="1" i="0">
                <a:solidFill>
                  <a:srgbClr val="5D7C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0" name="Google Shape;60;p27"/>
          <p:cNvCxnSpPr/>
          <p:nvPr/>
        </p:nvCxnSpPr>
        <p:spPr>
          <a:xfrm>
            <a:off x="6309360" y="39502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umo 2">
  <p:cSld name="Resumo 2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28"/>
          <p:cNvCxnSpPr/>
          <p:nvPr/>
        </p:nvCxnSpPr>
        <p:spPr>
          <a:xfrm>
            <a:off x="594360" y="2148840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3" name="Google Shape;63;p2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64" name="Google Shape;64;p2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5" name="Google Shape;65;p2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6" name="Google Shape;66;p2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7" name="Google Shape;67;p28"/>
          <p:cNvSpPr txBox="1"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3657600" y="2282008"/>
            <a:ext cx="7810500" cy="369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600" rIns="0" bIns="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>
  <p:cSld name="Título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9"/>
          <p:cNvSpPr txBox="1"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3" name="Google Shape;73;p29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74" name="Google Shape;74;p2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5" name="Google Shape;75;p2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6" name="Google Shape;76;p2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cxnSp>
        <p:nvCxnSpPr>
          <p:cNvPr id="77" name="Google Shape;77;p29"/>
          <p:cNvCxnSpPr/>
          <p:nvPr/>
        </p:nvCxnSpPr>
        <p:spPr>
          <a:xfrm>
            <a:off x="6309360" y="39502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78;p29"/>
          <p:cNvSpPr txBox="1">
            <a:spLocks noGrp="1"/>
          </p:cNvSpPr>
          <p:nvPr>
            <p:ph type="body" idx="1"/>
          </p:nvPr>
        </p:nvSpPr>
        <p:spPr>
          <a:xfrm>
            <a:off x="6309905" y="4549552"/>
            <a:ext cx="54864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2400"/>
              <a:buNone/>
              <a:defRPr sz="2400" b="1" i="0">
                <a:solidFill>
                  <a:srgbClr val="5D7C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Dois Conteúdos 2">
  <p:cSld name="Título e Dois Conteúdos 2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30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81" name="Google Shape;81;p30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84" name="Google Shape;84;p30"/>
          <p:cNvSpPr txBox="1"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 txBox="1">
            <a:spLocks noGrp="1"/>
          </p:cNvSpPr>
          <p:nvPr>
            <p:ph type="body" idx="1"/>
          </p:nvPr>
        </p:nvSpPr>
        <p:spPr>
          <a:xfrm>
            <a:off x="594360" y="2676525"/>
            <a:ext cx="4490827" cy="359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2"/>
          </p:nvPr>
        </p:nvSpPr>
        <p:spPr>
          <a:xfrm>
            <a:off x="5881898" y="2676525"/>
            <a:ext cx="4490827" cy="359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9" name="Google Shape;89;p30"/>
          <p:cNvCxnSpPr/>
          <p:nvPr/>
        </p:nvCxnSpPr>
        <p:spPr>
          <a:xfrm>
            <a:off x="594360" y="2148840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 ">
  <p:cSld name="Título e Conteúdo "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31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92" name="Google Shape;92;p31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3" name="Google Shape;93;p31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4" name="Google Shape;94;p31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5" name="Google Shape;95;p31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6" name="Google Shape;96;p31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97" name="Google Shape;97;p31"/>
          <p:cNvSpPr txBox="1">
            <a:spLocks noGrp="1"/>
          </p:cNvSpPr>
          <p:nvPr>
            <p:ph type="title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8" name="Google Shape;98;p31"/>
          <p:cNvCxnSpPr/>
          <p:nvPr/>
        </p:nvCxnSpPr>
        <p:spPr>
          <a:xfrm>
            <a:off x="6347460" y="6313170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" name="Google Shape;99;p31"/>
          <p:cNvSpPr txBox="1">
            <a:spLocks noGrp="1"/>
          </p:cNvSpPr>
          <p:nvPr>
            <p:ph type="body" idx="1"/>
          </p:nvPr>
        </p:nvSpPr>
        <p:spPr>
          <a:xfrm>
            <a:off x="603885" y="457201"/>
            <a:ext cx="5198269" cy="230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3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anklin Gothic"/>
              <a:buAutoNum type="arabicPeriod"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anklin Gothic"/>
              <a:buAutoNum type="alphaLcPeriod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anklin Gothic"/>
              <a:buAutoNum type="arabicParenR"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anklin Gothic"/>
              <a:buNone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anklin Gothic"/>
              <a:buAutoNum type="arabicPeriod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1"/>
          <p:cNvSpPr txBox="1">
            <a:spLocks noGrp="1"/>
          </p:cNvSpPr>
          <p:nvPr>
            <p:ph type="body" idx="2"/>
          </p:nvPr>
        </p:nvSpPr>
        <p:spPr>
          <a:xfrm>
            <a:off x="594360" y="2810595"/>
            <a:ext cx="5198269" cy="3319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1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02" name="Google Shape;102;p31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"/>
          <p:cNvSpPr txBox="1">
            <a:spLocks noGrp="1"/>
          </p:cNvSpPr>
          <p:nvPr>
            <p:ph type="ctrTitle"/>
          </p:nvPr>
        </p:nvSpPr>
        <p:spPr>
          <a:xfrm>
            <a:off x="6564735" y="1905249"/>
            <a:ext cx="5295169" cy="1690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pt-BR" sz="3200" b="1" i="0" u="none" strike="noStrike" cap="none" dirty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DESIGN CENTRADO NO SER HUMANO: </a:t>
            </a:r>
            <a:r>
              <a:rPr lang="pt-BR" sz="3200" b="0" i="0" u="none" strike="noStrike" cap="none" dirty="0">
                <a:solidFill>
                  <a:srgbClr val="0070C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10 heurísticas de Nielsen para o design de interface</a:t>
            </a:r>
            <a:endParaRPr dirty="0"/>
          </a:p>
        </p:txBody>
      </p:sp>
      <p:pic>
        <p:nvPicPr>
          <p:cNvPr id="132" name="Google Shape;132;p1" descr="Comunicado | UNINASSA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8273" y="2160743"/>
            <a:ext cx="3464841" cy="135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"/>
          <p:cNvSpPr txBox="1"/>
          <p:nvPr/>
        </p:nvSpPr>
        <p:spPr>
          <a:xfrm>
            <a:off x="6303114" y="4169744"/>
            <a:ext cx="5049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MSc</a:t>
            </a:r>
            <a:r>
              <a:rPr lang="pt-BR" sz="18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 S. Junior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6F738426-F328-F7CE-9B05-3D30A83B9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" descr="Comunicado | UNINASSAU">
            <a:extLst>
              <a:ext uri="{FF2B5EF4-FFF2-40B4-BE49-F238E27FC236}">
                <a16:creationId xmlns:a16="http://schemas.microsoft.com/office/drawing/2014/main" id="{1C57ADFF-C866-9002-33A3-27510C1C9C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1;p3">
            <a:extLst>
              <a:ext uri="{FF2B5EF4-FFF2-40B4-BE49-F238E27FC236}">
                <a16:creationId xmlns:a16="http://schemas.microsoft.com/office/drawing/2014/main" id="{8F74471D-28C7-3AB2-961C-E16B77DE07BA}"/>
              </a:ext>
            </a:extLst>
          </p:cNvPr>
          <p:cNvSpPr txBox="1"/>
          <p:nvPr/>
        </p:nvSpPr>
        <p:spPr>
          <a:xfrm>
            <a:off x="484175" y="2296497"/>
            <a:ext cx="5976635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Aquele momento em que você acaba deletando um e-mail que tinha um documento importante anexado sem querer e fica desesperado, mas ao ir até a lixeira você o encontra e fica aliviado.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O ponto aqui é que </a:t>
            </a:r>
            <a:r>
              <a:rPr lang="pt-BR" sz="2000" b="1" dirty="0"/>
              <a:t>quando o usuário realiza ações por engano</a:t>
            </a:r>
            <a:r>
              <a:rPr lang="pt-BR" sz="2000" dirty="0"/>
              <a:t>, algo que é frequente, o sistema deve apresentar ao usuário uma “saída de emergência” daquele estado no qual ele entrou para o </a:t>
            </a:r>
            <a:r>
              <a:rPr lang="pt-BR" sz="2000" b="1" dirty="0"/>
              <a:t>estado de segurança em que estava</a:t>
            </a:r>
            <a:r>
              <a:rPr lang="pt-BR" sz="2000" dirty="0"/>
              <a:t>, em outras palavras, dê ao usuário o “</a:t>
            </a:r>
            <a:r>
              <a:rPr lang="pt-BR" sz="2000" dirty="0" err="1"/>
              <a:t>Ctrl+Z</a:t>
            </a:r>
            <a:r>
              <a:rPr lang="pt-BR" sz="2000" dirty="0"/>
              <a:t>”, pois essa possibilidade de reverter ações remove a insegurança do usuário ao utilizar o aplicativo, site, etc.</a:t>
            </a:r>
            <a:endParaRPr sz="2000" dirty="0"/>
          </a:p>
        </p:txBody>
      </p:sp>
      <p:sp>
        <p:nvSpPr>
          <p:cNvPr id="4" name="AutoShape 6" descr="Como vender serviços? Vem descobrir o passo a passo!">
            <a:extLst>
              <a:ext uri="{FF2B5EF4-FFF2-40B4-BE49-F238E27FC236}">
                <a16:creationId xmlns:a16="http://schemas.microsoft.com/office/drawing/2014/main" id="{4B607ECE-DDE7-601B-AF8C-E2B092D167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Google Shape;150;p3">
            <a:extLst>
              <a:ext uri="{FF2B5EF4-FFF2-40B4-BE49-F238E27FC236}">
                <a16:creationId xmlns:a16="http://schemas.microsoft.com/office/drawing/2014/main" id="{27F7D734-0F75-06BF-799C-6633E59D7F18}"/>
              </a:ext>
            </a:extLst>
          </p:cNvPr>
          <p:cNvSpPr txBox="1"/>
          <p:nvPr/>
        </p:nvSpPr>
        <p:spPr>
          <a:xfrm>
            <a:off x="9958693" y="6333244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pic>
        <p:nvPicPr>
          <p:cNvPr id="9218" name="Picture 2" descr="Controle e liberdade do usuário - Heurística 3 de Nielsen">
            <a:extLst>
              <a:ext uri="{FF2B5EF4-FFF2-40B4-BE49-F238E27FC236}">
                <a16:creationId xmlns:a16="http://schemas.microsoft.com/office/drawing/2014/main" id="{F70DBBB9-2569-9EA1-70CE-FF0EE1405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37"/>
          <a:stretch/>
        </p:blipFill>
        <p:spPr bwMode="auto">
          <a:xfrm>
            <a:off x="6570966" y="2310364"/>
            <a:ext cx="4371854" cy="36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48;p3">
            <a:extLst>
              <a:ext uri="{FF2B5EF4-FFF2-40B4-BE49-F238E27FC236}">
                <a16:creationId xmlns:a16="http://schemas.microsoft.com/office/drawing/2014/main" id="{89950458-6491-0F13-6893-C6F7FDB875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25" y="198438"/>
            <a:ext cx="109728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3. Controle e liberdade para o usuário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91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3044594A-EDFF-9E3A-727A-0D73207CC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" descr="Comunicado | UNINASSAU">
            <a:extLst>
              <a:ext uri="{FF2B5EF4-FFF2-40B4-BE49-F238E27FC236}">
                <a16:creationId xmlns:a16="http://schemas.microsoft.com/office/drawing/2014/main" id="{92F58132-8247-0506-F094-B7DFB47A58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utoShape 6" descr="Como vender serviços? Vem descobrir o passo a passo!">
            <a:extLst>
              <a:ext uri="{FF2B5EF4-FFF2-40B4-BE49-F238E27FC236}">
                <a16:creationId xmlns:a16="http://schemas.microsoft.com/office/drawing/2014/main" id="{89B9601A-FF00-6345-2E74-880E3A3E39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Google Shape;150;p3">
            <a:extLst>
              <a:ext uri="{FF2B5EF4-FFF2-40B4-BE49-F238E27FC236}">
                <a16:creationId xmlns:a16="http://schemas.microsoft.com/office/drawing/2014/main" id="{993681FE-DEFC-988F-C76E-AD0749DDEE18}"/>
              </a:ext>
            </a:extLst>
          </p:cNvPr>
          <p:cNvSpPr txBox="1"/>
          <p:nvPr/>
        </p:nvSpPr>
        <p:spPr>
          <a:xfrm>
            <a:off x="9958693" y="6333244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sp>
        <p:nvSpPr>
          <p:cNvPr id="9" name="Google Shape;148;p3">
            <a:extLst>
              <a:ext uri="{FF2B5EF4-FFF2-40B4-BE49-F238E27FC236}">
                <a16:creationId xmlns:a16="http://schemas.microsoft.com/office/drawing/2014/main" id="{C31DBEB1-446B-0585-F195-89CB3D2D15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25" y="198438"/>
            <a:ext cx="109728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3. Controle e liberdade para o usuário</a:t>
            </a:r>
            <a:endParaRPr dirty="0"/>
          </a:p>
        </p:txBody>
      </p:sp>
      <p:pic>
        <p:nvPicPr>
          <p:cNvPr id="13314" name="Picture 2" descr="Heurísticas de Nielsen - Controle e Liberdade para o Usuário">
            <a:extLst>
              <a:ext uri="{FF2B5EF4-FFF2-40B4-BE49-F238E27FC236}">
                <a16:creationId xmlns:a16="http://schemas.microsoft.com/office/drawing/2014/main" id="{9EF65864-BEE2-3AF6-1F50-26ED31CD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26" y="2363489"/>
            <a:ext cx="7975548" cy="368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201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771D6AC1-5B98-2B70-A938-2CDC59C16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" descr="Comunicado | UNINASSAU">
            <a:extLst>
              <a:ext uri="{FF2B5EF4-FFF2-40B4-BE49-F238E27FC236}">
                <a16:creationId xmlns:a16="http://schemas.microsoft.com/office/drawing/2014/main" id="{75C98F61-E2D7-F25F-5ECF-EABC19F04A7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1;p3">
            <a:extLst>
              <a:ext uri="{FF2B5EF4-FFF2-40B4-BE49-F238E27FC236}">
                <a16:creationId xmlns:a16="http://schemas.microsoft.com/office/drawing/2014/main" id="{EBAAA236-F3ED-C03F-9808-77150738FCF4}"/>
              </a:ext>
            </a:extLst>
          </p:cNvPr>
          <p:cNvSpPr txBox="1"/>
          <p:nvPr/>
        </p:nvSpPr>
        <p:spPr>
          <a:xfrm>
            <a:off x="484175" y="2296497"/>
            <a:ext cx="1041367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Essa heurística é um tanto simples, mas muitas vezes não aplicada na construção de interfaces. 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Manter consistência entre as telas de uma aplicação é essencial para não ser necessário o entendimento de vários padrões e formas de interações diferentes para cada tela, uma vez aprendido será algo replicável em outros contextos. </a:t>
            </a:r>
            <a:endParaRPr sz="2000" dirty="0"/>
          </a:p>
        </p:txBody>
      </p:sp>
      <p:sp>
        <p:nvSpPr>
          <p:cNvPr id="4" name="AutoShape 6" descr="Como vender serviços? Vem descobrir o passo a passo!">
            <a:extLst>
              <a:ext uri="{FF2B5EF4-FFF2-40B4-BE49-F238E27FC236}">
                <a16:creationId xmlns:a16="http://schemas.microsoft.com/office/drawing/2014/main" id="{D069EBC6-5345-E7C2-E5CC-CA1A96B9BC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Google Shape;150;p3">
            <a:extLst>
              <a:ext uri="{FF2B5EF4-FFF2-40B4-BE49-F238E27FC236}">
                <a16:creationId xmlns:a16="http://schemas.microsoft.com/office/drawing/2014/main" id="{5B970D11-5523-DE8E-2551-35B3A64F2687}"/>
              </a:ext>
            </a:extLst>
          </p:cNvPr>
          <p:cNvSpPr txBox="1"/>
          <p:nvPr/>
        </p:nvSpPr>
        <p:spPr>
          <a:xfrm>
            <a:off x="9958693" y="6333244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sp>
        <p:nvSpPr>
          <p:cNvPr id="9" name="Google Shape;148;p3">
            <a:extLst>
              <a:ext uri="{FF2B5EF4-FFF2-40B4-BE49-F238E27FC236}">
                <a16:creationId xmlns:a16="http://schemas.microsoft.com/office/drawing/2014/main" id="{A35DF0C0-220A-480F-4688-DEFB66FE21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25" y="198438"/>
            <a:ext cx="109728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4. Consistência e Padronização</a:t>
            </a:r>
            <a:endParaRPr dirty="0"/>
          </a:p>
        </p:txBody>
      </p:sp>
      <p:pic>
        <p:nvPicPr>
          <p:cNvPr id="11266" name="Picture 2" descr="10 heurísticas de Nielsen: Melhorando a usabilidade de suas interfaces -  Programmers">
            <a:extLst>
              <a:ext uri="{FF2B5EF4-FFF2-40B4-BE49-F238E27FC236}">
                <a16:creationId xmlns:a16="http://schemas.microsoft.com/office/drawing/2014/main" id="{860124B3-F675-0444-CFBC-419758A4A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334" y="3733286"/>
            <a:ext cx="8160531" cy="148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73DB3FB-5C7C-F41F-1018-55C996333E53}"/>
              </a:ext>
            </a:extLst>
          </p:cNvPr>
          <p:cNvSpPr txBox="1"/>
          <p:nvPr/>
        </p:nvSpPr>
        <p:spPr>
          <a:xfrm>
            <a:off x="484175" y="5326706"/>
            <a:ext cx="78926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dk1"/>
                </a:solidFill>
              </a:rPr>
              <a:t>Além disso, a experiência de uso se torna muito mais interessante, pois não existirá aquela sensação de estar perdido. Muitas vezes o motivo pelo qual usuários não interagem com as aplicações é essa sensação causada pela </a:t>
            </a:r>
            <a:r>
              <a:rPr lang="pt-BR" sz="2000" b="1" dirty="0">
                <a:solidFill>
                  <a:schemeClr val="dk1"/>
                </a:solidFill>
              </a:rPr>
              <a:t>falta de consistência e padronização</a:t>
            </a:r>
            <a:r>
              <a:rPr lang="pt-BR" sz="2000" dirty="0">
                <a:solidFill>
                  <a:schemeClr val="dk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9967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0B3713AC-9B64-8987-034B-1092E7F7F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eurística 5: prevenção de erros">
            <a:extLst>
              <a:ext uri="{FF2B5EF4-FFF2-40B4-BE49-F238E27FC236}">
                <a16:creationId xmlns:a16="http://schemas.microsoft.com/office/drawing/2014/main" id="{ACB71FB5-5C05-1B96-9E68-A57D030AC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719" y="2630674"/>
            <a:ext cx="3702570" cy="370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Google Shape;149;p3" descr="Comunicado | UNINASSAU">
            <a:extLst>
              <a:ext uri="{FF2B5EF4-FFF2-40B4-BE49-F238E27FC236}">
                <a16:creationId xmlns:a16="http://schemas.microsoft.com/office/drawing/2014/main" id="{38ACB18F-D081-BD6C-AE98-36E1AB8463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1;p3">
            <a:extLst>
              <a:ext uri="{FF2B5EF4-FFF2-40B4-BE49-F238E27FC236}">
                <a16:creationId xmlns:a16="http://schemas.microsoft.com/office/drawing/2014/main" id="{012755B3-14B9-7E25-A2F9-30EFCEE020EF}"/>
              </a:ext>
            </a:extLst>
          </p:cNvPr>
          <p:cNvSpPr txBox="1"/>
          <p:nvPr/>
        </p:nvSpPr>
        <p:spPr>
          <a:xfrm>
            <a:off x="484175" y="2296497"/>
            <a:ext cx="1041367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Existem dois tipos de erros que os usuários normalmente cometem: o 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deslize</a:t>
            </a: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o 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engano</a:t>
            </a: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Pode até parecer a mesma coisa, mas são sutilmente diferentes. </a:t>
            </a:r>
            <a:endParaRPr sz="2000" dirty="0"/>
          </a:p>
        </p:txBody>
      </p:sp>
      <p:sp>
        <p:nvSpPr>
          <p:cNvPr id="4" name="AutoShape 6" descr="Como vender serviços? Vem descobrir o passo a passo!">
            <a:extLst>
              <a:ext uri="{FF2B5EF4-FFF2-40B4-BE49-F238E27FC236}">
                <a16:creationId xmlns:a16="http://schemas.microsoft.com/office/drawing/2014/main" id="{9B2E472D-E34C-131B-286D-B042DC155C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Google Shape;150;p3">
            <a:extLst>
              <a:ext uri="{FF2B5EF4-FFF2-40B4-BE49-F238E27FC236}">
                <a16:creationId xmlns:a16="http://schemas.microsoft.com/office/drawing/2014/main" id="{AFD6AE6A-1CBF-F086-473C-553C497158C1}"/>
              </a:ext>
            </a:extLst>
          </p:cNvPr>
          <p:cNvSpPr txBox="1"/>
          <p:nvPr/>
        </p:nvSpPr>
        <p:spPr>
          <a:xfrm>
            <a:off x="9958693" y="6333244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sp>
        <p:nvSpPr>
          <p:cNvPr id="9" name="Google Shape;148;p3">
            <a:extLst>
              <a:ext uri="{FF2B5EF4-FFF2-40B4-BE49-F238E27FC236}">
                <a16:creationId xmlns:a16="http://schemas.microsoft.com/office/drawing/2014/main" id="{7C53BB83-C8FF-EF22-1285-86E2FBED79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25" y="198438"/>
            <a:ext cx="109728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5. Prevenção de erros</a:t>
            </a:r>
            <a:endParaRPr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15A8CAC-06EF-8819-ABA2-4D53F8D0ED2A}"/>
              </a:ext>
            </a:extLst>
          </p:cNvPr>
          <p:cNvSpPr txBox="1"/>
          <p:nvPr/>
        </p:nvSpPr>
        <p:spPr>
          <a:xfrm>
            <a:off x="484175" y="3083745"/>
            <a:ext cx="729572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dk1"/>
                </a:solidFill>
              </a:rPr>
              <a:t>O </a:t>
            </a:r>
            <a:r>
              <a:rPr lang="pt-BR" sz="2000" b="1" dirty="0">
                <a:solidFill>
                  <a:schemeClr val="dk1"/>
                </a:solidFill>
              </a:rPr>
              <a:t>deslize</a:t>
            </a:r>
            <a:r>
              <a:rPr lang="pt-BR" sz="2000" dirty="0">
                <a:solidFill>
                  <a:schemeClr val="dk1"/>
                </a:solidFill>
              </a:rPr>
              <a:t> é quando um usuário </a:t>
            </a:r>
            <a:r>
              <a:rPr lang="pt-BR" sz="2000" b="1" dirty="0">
                <a:solidFill>
                  <a:srgbClr val="002060"/>
                </a:solidFill>
              </a:rPr>
              <a:t>pretende realizar uma ação, mas acaba realizando outra</a:t>
            </a:r>
            <a:r>
              <a:rPr lang="pt-BR" sz="2000" dirty="0">
                <a:solidFill>
                  <a:schemeClr val="dk1"/>
                </a:solidFill>
              </a:rPr>
              <a:t>, isso acontece tipicamente quando ele não está totalmente focado em sua ação dentro da aplicação. Já o </a:t>
            </a:r>
            <a:r>
              <a:rPr lang="pt-BR" sz="2000" b="1" dirty="0">
                <a:solidFill>
                  <a:schemeClr val="dk1"/>
                </a:solidFill>
              </a:rPr>
              <a:t>engano</a:t>
            </a:r>
            <a:r>
              <a:rPr lang="pt-BR" sz="2000" dirty="0">
                <a:solidFill>
                  <a:schemeClr val="dk1"/>
                </a:solidFill>
              </a:rPr>
              <a:t> é quando a compreensão de </a:t>
            </a:r>
            <a:r>
              <a:rPr lang="pt-BR" sz="2000" b="1" dirty="0">
                <a:solidFill>
                  <a:srgbClr val="FF0000"/>
                </a:solidFill>
              </a:rPr>
              <a:t>alguma informação é equivocada ou entendida de outra forma</a:t>
            </a:r>
            <a:r>
              <a:rPr lang="pt-BR" sz="2000" dirty="0">
                <a:solidFill>
                  <a:schemeClr val="dk1"/>
                </a:solidFill>
              </a:rPr>
              <a:t>.</a:t>
            </a:r>
          </a:p>
          <a:p>
            <a:pPr algn="just"/>
            <a:endParaRPr lang="pt-BR" sz="2000" dirty="0">
              <a:solidFill>
                <a:schemeClr val="dk1"/>
              </a:solidFill>
            </a:endParaRPr>
          </a:p>
          <a:p>
            <a:pPr algn="just"/>
            <a:r>
              <a:rPr lang="pt-BR" sz="2000" dirty="0">
                <a:solidFill>
                  <a:schemeClr val="dk1"/>
                </a:solidFill>
              </a:rPr>
              <a:t>Portanto, melhor do que mensagens dizendo que o usuário cometeu algum erro </a:t>
            </a:r>
            <a:r>
              <a:rPr lang="pt-BR" sz="2000" b="1" dirty="0">
                <a:solidFill>
                  <a:schemeClr val="dk1"/>
                </a:solidFill>
              </a:rPr>
              <a:t>é prevenir que o mesmo não cometa esse erro. </a:t>
            </a:r>
            <a:r>
              <a:rPr lang="pt-BR" sz="2000" dirty="0">
                <a:solidFill>
                  <a:schemeClr val="dk1"/>
                </a:solidFill>
              </a:rPr>
              <a:t>Caixas de confirmação, como as que aparecem quando você deleta um arquivo, são um exemplo de como evitar erros.</a:t>
            </a:r>
          </a:p>
        </p:txBody>
      </p:sp>
    </p:spTree>
    <p:extLst>
      <p:ext uri="{BB962C8B-B14F-4D97-AF65-F5344CB8AC3E}">
        <p14:creationId xmlns:p14="http://schemas.microsoft.com/office/powerpoint/2010/main" val="733128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4014FD79-CA90-AF42-252E-B00F8DF9F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" descr="Comunicado | UNINASSAU">
            <a:extLst>
              <a:ext uri="{FF2B5EF4-FFF2-40B4-BE49-F238E27FC236}">
                <a16:creationId xmlns:a16="http://schemas.microsoft.com/office/drawing/2014/main" id="{3E5439A9-B3C8-9A20-662D-A2F7973399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utoShape 6" descr="Como vender serviços? Vem descobrir o passo a passo!">
            <a:extLst>
              <a:ext uri="{FF2B5EF4-FFF2-40B4-BE49-F238E27FC236}">
                <a16:creationId xmlns:a16="http://schemas.microsoft.com/office/drawing/2014/main" id="{56FDD59B-8BCA-5F1A-67BE-100A625A8B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Google Shape;150;p3">
            <a:extLst>
              <a:ext uri="{FF2B5EF4-FFF2-40B4-BE49-F238E27FC236}">
                <a16:creationId xmlns:a16="http://schemas.microsoft.com/office/drawing/2014/main" id="{2061B2D9-A122-CEB7-1060-687391A3960A}"/>
              </a:ext>
            </a:extLst>
          </p:cNvPr>
          <p:cNvSpPr txBox="1"/>
          <p:nvPr/>
        </p:nvSpPr>
        <p:spPr>
          <a:xfrm>
            <a:off x="9958693" y="6333244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sp>
        <p:nvSpPr>
          <p:cNvPr id="9" name="Google Shape;148;p3">
            <a:extLst>
              <a:ext uri="{FF2B5EF4-FFF2-40B4-BE49-F238E27FC236}">
                <a16:creationId xmlns:a16="http://schemas.microsoft.com/office/drawing/2014/main" id="{B912E04B-46C1-1770-3889-C75FEEA26C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25" y="198438"/>
            <a:ext cx="109728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5. Prevenção de erros</a:t>
            </a:r>
            <a:endParaRPr dirty="0"/>
          </a:p>
        </p:txBody>
      </p:sp>
      <p:pic>
        <p:nvPicPr>
          <p:cNvPr id="10242" name="Picture 2" descr="10 heurísticas de Nielsen para o design de interface | by Gabriel Moma | UX  Collective 🇧🇷">
            <a:extLst>
              <a:ext uri="{FF2B5EF4-FFF2-40B4-BE49-F238E27FC236}">
                <a16:creationId xmlns:a16="http://schemas.microsoft.com/office/drawing/2014/main" id="{4BD15D38-BD3D-274B-8402-290E440C7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060" y="2470306"/>
            <a:ext cx="8065879" cy="366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915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0F44FE4F-EA20-FF05-457F-14492211B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5D76E95-8A78-37B1-94AD-BE4044F4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06" y="2250277"/>
            <a:ext cx="4512040" cy="3960081"/>
          </a:xfrm>
          <a:prstGeom prst="rect">
            <a:avLst/>
          </a:prstGeom>
        </p:spPr>
      </p:pic>
      <p:pic>
        <p:nvPicPr>
          <p:cNvPr id="149" name="Google Shape;149;p3" descr="Comunicado | UNINASSAU">
            <a:extLst>
              <a:ext uri="{FF2B5EF4-FFF2-40B4-BE49-F238E27FC236}">
                <a16:creationId xmlns:a16="http://schemas.microsoft.com/office/drawing/2014/main" id="{9FD3230F-A86F-791D-C213-E115E581C92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1;p3">
            <a:extLst>
              <a:ext uri="{FF2B5EF4-FFF2-40B4-BE49-F238E27FC236}">
                <a16:creationId xmlns:a16="http://schemas.microsoft.com/office/drawing/2014/main" id="{673800E4-5986-809A-1E07-858DEE420566}"/>
              </a:ext>
            </a:extLst>
          </p:cNvPr>
          <p:cNvSpPr txBox="1"/>
          <p:nvPr/>
        </p:nvSpPr>
        <p:spPr>
          <a:xfrm>
            <a:off x="484175" y="2296497"/>
            <a:ext cx="5931615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cérebro é ótimo em reconhecer padrões</a:t>
            </a: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na medida em que objetos, ações e opções ficam expostos para o usuário, mais dicas chegam ao cérebro tornando certas ações familiares, ou seja, 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preferível dar ao usuário formas de reconhecer padrões do que ter que obrigá-lo a memorizar várias informações na medida que ele navega pela aplicação.</a:t>
            </a: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grande diferença entre reconhecer e memorizar é a quantidade de dicas fornecidas para que um conhecimento seja acessado, reconhecer padrões fornece muito mais dicas do que tentar acessar memórias.</a:t>
            </a:r>
            <a:endParaRPr sz="2000" dirty="0"/>
          </a:p>
        </p:txBody>
      </p:sp>
      <p:sp>
        <p:nvSpPr>
          <p:cNvPr id="4" name="AutoShape 6" descr="Como vender serviços? Vem descobrir o passo a passo!">
            <a:extLst>
              <a:ext uri="{FF2B5EF4-FFF2-40B4-BE49-F238E27FC236}">
                <a16:creationId xmlns:a16="http://schemas.microsoft.com/office/drawing/2014/main" id="{08D78A95-E5A9-0F8E-EF20-3462DF5E61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Google Shape;150;p3">
            <a:extLst>
              <a:ext uri="{FF2B5EF4-FFF2-40B4-BE49-F238E27FC236}">
                <a16:creationId xmlns:a16="http://schemas.microsoft.com/office/drawing/2014/main" id="{80D0AB7E-E0F0-AB70-9959-EB127F5858F2}"/>
              </a:ext>
            </a:extLst>
          </p:cNvPr>
          <p:cNvSpPr txBox="1"/>
          <p:nvPr/>
        </p:nvSpPr>
        <p:spPr>
          <a:xfrm>
            <a:off x="9958693" y="6333244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sp>
        <p:nvSpPr>
          <p:cNvPr id="11" name="Google Shape;148;p3">
            <a:extLst>
              <a:ext uri="{FF2B5EF4-FFF2-40B4-BE49-F238E27FC236}">
                <a16:creationId xmlns:a16="http://schemas.microsoft.com/office/drawing/2014/main" id="{70808993-C0CD-E4C7-453C-9E44115FE0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25" y="198438"/>
            <a:ext cx="109728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6. Reconhecimento em vez de memorização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8142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F8580352-45F8-249E-41A2-E87B5FBDD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" descr="Comunicado | UNINASSAU">
            <a:extLst>
              <a:ext uri="{FF2B5EF4-FFF2-40B4-BE49-F238E27FC236}">
                <a16:creationId xmlns:a16="http://schemas.microsoft.com/office/drawing/2014/main" id="{0CE5AF44-610C-F907-7434-4EEDF71442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utoShape 6" descr="Como vender serviços? Vem descobrir o passo a passo!">
            <a:extLst>
              <a:ext uri="{FF2B5EF4-FFF2-40B4-BE49-F238E27FC236}">
                <a16:creationId xmlns:a16="http://schemas.microsoft.com/office/drawing/2014/main" id="{B095841D-21F1-C42B-F272-16A3871B6A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Google Shape;150;p3">
            <a:extLst>
              <a:ext uri="{FF2B5EF4-FFF2-40B4-BE49-F238E27FC236}">
                <a16:creationId xmlns:a16="http://schemas.microsoft.com/office/drawing/2014/main" id="{646479A4-7BFF-FEA6-3AD3-6F097E5AC5E0}"/>
              </a:ext>
            </a:extLst>
          </p:cNvPr>
          <p:cNvSpPr txBox="1"/>
          <p:nvPr/>
        </p:nvSpPr>
        <p:spPr>
          <a:xfrm>
            <a:off x="9958693" y="6333244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sp>
        <p:nvSpPr>
          <p:cNvPr id="11" name="Google Shape;148;p3">
            <a:extLst>
              <a:ext uri="{FF2B5EF4-FFF2-40B4-BE49-F238E27FC236}">
                <a16:creationId xmlns:a16="http://schemas.microsoft.com/office/drawing/2014/main" id="{719790B3-12D8-4DA7-5A35-B6DADC77F6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25" y="198438"/>
            <a:ext cx="109728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6. Reconhecimento em vez de memorização</a:t>
            </a:r>
            <a:endParaRPr dirty="0"/>
          </a:p>
        </p:txBody>
      </p:sp>
      <p:pic>
        <p:nvPicPr>
          <p:cNvPr id="14338" name="Picture 2" descr="10 Heurísticas de Nielsen. Uma fórmula pra evitar erros básicos de  usabilidade | Alura">
            <a:extLst>
              <a:ext uri="{FF2B5EF4-FFF2-40B4-BE49-F238E27FC236}">
                <a16:creationId xmlns:a16="http://schemas.microsoft.com/office/drawing/2014/main" id="{C353DBCB-6594-5620-9499-AD27BD42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4057783"/>
            <a:ext cx="3407989" cy="242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51;p3">
            <a:extLst>
              <a:ext uri="{FF2B5EF4-FFF2-40B4-BE49-F238E27FC236}">
                <a16:creationId xmlns:a16="http://schemas.microsoft.com/office/drawing/2014/main" id="{ED746145-FAA6-DEE1-4D18-D827E0310B1B}"/>
              </a:ext>
            </a:extLst>
          </p:cNvPr>
          <p:cNvSpPr txBox="1"/>
          <p:nvPr/>
        </p:nvSpPr>
        <p:spPr>
          <a:xfrm>
            <a:off x="454194" y="2270228"/>
            <a:ext cx="10188822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sites de e-commerce, por exemplo, costumam seguir padrões em seu layout, tendo a barra de busca no topo, o carrinho no canto superior direito, na página do produto fica uma foto deste a esquerda e sua descrição na direita, permitindo assim que o usuário reconheça o layout de experiências anteriores que ele teve nos demais sites do gênero, focando mais sua atenção nos produtos, do que em aprender a utilizar o site.</a:t>
            </a:r>
            <a:endParaRPr sz="2000" dirty="0"/>
          </a:p>
        </p:txBody>
      </p:sp>
      <p:pic>
        <p:nvPicPr>
          <p:cNvPr id="15362" name="Picture 2" descr="Como personalizar o seu produto e quais são os valores? – Centauro">
            <a:extLst>
              <a:ext uri="{FF2B5EF4-FFF2-40B4-BE49-F238E27FC236}">
                <a16:creationId xmlns:a16="http://schemas.microsoft.com/office/drawing/2014/main" id="{4BAE757A-FBAC-A50E-5AF3-C3C18EC42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0"/>
          <a:stretch/>
        </p:blipFill>
        <p:spPr bwMode="auto">
          <a:xfrm>
            <a:off x="4699416" y="4068814"/>
            <a:ext cx="5943600" cy="16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021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4F5139CA-A1A2-FCC4-BED7-F7F1E95BF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" descr="Comunicado | UNINASSAU">
            <a:extLst>
              <a:ext uri="{FF2B5EF4-FFF2-40B4-BE49-F238E27FC236}">
                <a16:creationId xmlns:a16="http://schemas.microsoft.com/office/drawing/2014/main" id="{9B15E301-1268-4A17-2014-9C61082552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1;p3">
            <a:extLst>
              <a:ext uri="{FF2B5EF4-FFF2-40B4-BE49-F238E27FC236}">
                <a16:creationId xmlns:a16="http://schemas.microsoft.com/office/drawing/2014/main" id="{D3634758-070C-5D54-1F5C-5EC1CD5E2747}"/>
              </a:ext>
            </a:extLst>
          </p:cNvPr>
          <p:cNvSpPr txBox="1"/>
          <p:nvPr/>
        </p:nvSpPr>
        <p:spPr>
          <a:xfrm>
            <a:off x="484175" y="2296497"/>
            <a:ext cx="5931615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ideal é que a interface seja útil tanto para usuários leigos como para experientes. Leigos precisam de informações mais detalhadas para poderem realizar tarefas, mas 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 medida que crescem em conhecimento sobre a interface, a necessidade de formas mais rápidas de interação para realizar uma tarefa começam a surgir</a:t>
            </a: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“</a:t>
            </a:r>
            <a:r>
              <a:rPr lang="pt-BR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Alt+Tab</a:t>
            </a: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ou </a:t>
            </a:r>
            <a:r>
              <a:rPr lang="pt-BR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Ctrl+C</a:t>
            </a: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pt-BR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Crtl+V</a:t>
            </a: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ou </a:t>
            </a:r>
            <a:r>
              <a:rPr lang="pt-BR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Windows+D</a:t>
            </a: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são exemplos de atalhos que permitem ao usuário mais experiente realizar tarefas mais rapidamente.</a:t>
            </a:r>
            <a:endParaRPr lang="pt-BR" sz="2000" dirty="0"/>
          </a:p>
        </p:txBody>
      </p:sp>
      <p:sp>
        <p:nvSpPr>
          <p:cNvPr id="4" name="AutoShape 6" descr="Como vender serviços? Vem descobrir o passo a passo!">
            <a:extLst>
              <a:ext uri="{FF2B5EF4-FFF2-40B4-BE49-F238E27FC236}">
                <a16:creationId xmlns:a16="http://schemas.microsoft.com/office/drawing/2014/main" id="{1183D58C-89E2-AE53-0686-E4CFEF9022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Google Shape;150;p3">
            <a:extLst>
              <a:ext uri="{FF2B5EF4-FFF2-40B4-BE49-F238E27FC236}">
                <a16:creationId xmlns:a16="http://schemas.microsoft.com/office/drawing/2014/main" id="{AC7B7666-79DF-6AC0-082B-BC30EE3BD900}"/>
              </a:ext>
            </a:extLst>
          </p:cNvPr>
          <p:cNvSpPr txBox="1"/>
          <p:nvPr/>
        </p:nvSpPr>
        <p:spPr>
          <a:xfrm>
            <a:off x="9958693" y="6333244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sp>
        <p:nvSpPr>
          <p:cNvPr id="11" name="Google Shape;148;p3">
            <a:extLst>
              <a:ext uri="{FF2B5EF4-FFF2-40B4-BE49-F238E27FC236}">
                <a16:creationId xmlns:a16="http://schemas.microsoft.com/office/drawing/2014/main" id="{68778343-AB1A-E0A5-D1A6-493DA54AF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25" y="198438"/>
            <a:ext cx="109728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7. Eficiência e flexibilidade de uso</a:t>
            </a:r>
            <a:endParaRPr dirty="0"/>
          </a:p>
        </p:txBody>
      </p:sp>
      <p:pic>
        <p:nvPicPr>
          <p:cNvPr id="16386" name="Picture 2" descr="Flexibilidade e Eficiência de Uso: Heurística 7 de Jakob Nielsen">
            <a:extLst>
              <a:ext uri="{FF2B5EF4-FFF2-40B4-BE49-F238E27FC236}">
                <a16:creationId xmlns:a16="http://schemas.microsoft.com/office/drawing/2014/main" id="{91A18441-C61B-5DF5-6FFA-DEB1C4E11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8"/>
          <a:stretch/>
        </p:blipFill>
        <p:spPr bwMode="auto">
          <a:xfrm>
            <a:off x="6520721" y="2518347"/>
            <a:ext cx="4355019" cy="345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04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54D4DA8F-58B6-2FBA-B1D2-70E9F630F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" descr="Comunicado | UNINASSAU">
            <a:extLst>
              <a:ext uri="{FF2B5EF4-FFF2-40B4-BE49-F238E27FC236}">
                <a16:creationId xmlns:a16="http://schemas.microsoft.com/office/drawing/2014/main" id="{E25EF65F-AF79-3332-2134-DD76E41C9B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utoShape 6" descr="Como vender serviços? Vem descobrir o passo a passo!">
            <a:extLst>
              <a:ext uri="{FF2B5EF4-FFF2-40B4-BE49-F238E27FC236}">
                <a16:creationId xmlns:a16="http://schemas.microsoft.com/office/drawing/2014/main" id="{9B01A5A0-6EA6-BB7F-A89F-C55DDD4E5F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Google Shape;150;p3">
            <a:extLst>
              <a:ext uri="{FF2B5EF4-FFF2-40B4-BE49-F238E27FC236}">
                <a16:creationId xmlns:a16="http://schemas.microsoft.com/office/drawing/2014/main" id="{D0A7C761-FC14-9B00-8AAC-0D1C92F99496}"/>
              </a:ext>
            </a:extLst>
          </p:cNvPr>
          <p:cNvSpPr txBox="1"/>
          <p:nvPr/>
        </p:nvSpPr>
        <p:spPr>
          <a:xfrm>
            <a:off x="9958693" y="6333244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sp>
        <p:nvSpPr>
          <p:cNvPr id="11" name="Google Shape;148;p3">
            <a:extLst>
              <a:ext uri="{FF2B5EF4-FFF2-40B4-BE49-F238E27FC236}">
                <a16:creationId xmlns:a16="http://schemas.microsoft.com/office/drawing/2014/main" id="{27307472-43CD-2D72-14DA-C92794CF55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25" y="198438"/>
            <a:ext cx="109728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7. Eficiência e flexibilidade de uso</a:t>
            </a:r>
            <a:endParaRPr dirty="0"/>
          </a:p>
        </p:txBody>
      </p:sp>
      <p:pic>
        <p:nvPicPr>
          <p:cNvPr id="17410" name="Picture 2" descr="10 heurísticas de Nielsen: Melhorando a usabilidade de suas interfaces -  Programmers">
            <a:extLst>
              <a:ext uri="{FF2B5EF4-FFF2-40B4-BE49-F238E27FC236}">
                <a16:creationId xmlns:a16="http://schemas.microsoft.com/office/drawing/2014/main" id="{E7EE795A-FD91-9F9D-B91C-348F2227E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95" y="2518311"/>
            <a:ext cx="7099277" cy="313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As 10 heurísticas de Nielsen, o pai da Usabilidade - Agência Colucci">
            <a:extLst>
              <a:ext uri="{FF2B5EF4-FFF2-40B4-BE49-F238E27FC236}">
                <a16:creationId xmlns:a16="http://schemas.microsoft.com/office/drawing/2014/main" id="{CDB147FC-01C9-B75D-D1D3-0C7EEBD4F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284" y="3429000"/>
            <a:ext cx="4051921" cy="200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609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907E67CD-1985-4031-D88F-4F200C979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" descr="Comunicado | UNINASSAU">
            <a:extLst>
              <a:ext uri="{FF2B5EF4-FFF2-40B4-BE49-F238E27FC236}">
                <a16:creationId xmlns:a16="http://schemas.microsoft.com/office/drawing/2014/main" id="{C16FBE36-48AF-64C3-4F09-0B070467B3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1;p3">
            <a:extLst>
              <a:ext uri="{FF2B5EF4-FFF2-40B4-BE49-F238E27FC236}">
                <a16:creationId xmlns:a16="http://schemas.microsoft.com/office/drawing/2014/main" id="{339C70A7-CB1B-20B1-B943-A6A92113CF3A}"/>
              </a:ext>
            </a:extLst>
          </p:cNvPr>
          <p:cNvSpPr txBox="1"/>
          <p:nvPr/>
        </p:nvSpPr>
        <p:spPr>
          <a:xfrm>
            <a:off x="484175" y="2296497"/>
            <a:ext cx="5931615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Quanto maior a quantidade de informação maior será a quantidade de informações que serão analisadas e decisões que o usuário precisará tomar, por isso, 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crucial manter apenas as informações que são realmente necessárias, as informações secundárias podem ser deixadas em segundo plano</a:t>
            </a: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(menus, abas, etc.) assim a aplicação se torna muito eficiente no quesito transmitir informação aos usuários.</a:t>
            </a:r>
            <a:endParaRPr lang="pt-BR" sz="2000" dirty="0"/>
          </a:p>
        </p:txBody>
      </p:sp>
      <p:sp>
        <p:nvSpPr>
          <p:cNvPr id="4" name="AutoShape 6" descr="Como vender serviços? Vem descobrir o passo a passo!">
            <a:extLst>
              <a:ext uri="{FF2B5EF4-FFF2-40B4-BE49-F238E27FC236}">
                <a16:creationId xmlns:a16="http://schemas.microsoft.com/office/drawing/2014/main" id="{BB02EA3F-B865-018D-8BF4-6046CB4408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Google Shape;150;p3">
            <a:extLst>
              <a:ext uri="{FF2B5EF4-FFF2-40B4-BE49-F238E27FC236}">
                <a16:creationId xmlns:a16="http://schemas.microsoft.com/office/drawing/2014/main" id="{8B27BAF6-5D2A-E352-6845-91FFC2126109}"/>
              </a:ext>
            </a:extLst>
          </p:cNvPr>
          <p:cNvSpPr txBox="1"/>
          <p:nvPr/>
        </p:nvSpPr>
        <p:spPr>
          <a:xfrm>
            <a:off x="9958693" y="6333244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sp>
        <p:nvSpPr>
          <p:cNvPr id="11" name="Google Shape;148;p3">
            <a:extLst>
              <a:ext uri="{FF2B5EF4-FFF2-40B4-BE49-F238E27FC236}">
                <a16:creationId xmlns:a16="http://schemas.microsoft.com/office/drawing/2014/main" id="{5665852F-2745-0DA7-0E49-55E69B4E36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25" y="198438"/>
            <a:ext cx="109728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8. Estética e design minimalista</a:t>
            </a:r>
            <a:endParaRPr dirty="0"/>
          </a:p>
        </p:txBody>
      </p:sp>
      <p:pic>
        <p:nvPicPr>
          <p:cNvPr id="18434" name="Picture 2" descr="Heurística 8: design estético e minimalista">
            <a:extLst>
              <a:ext uri="{FF2B5EF4-FFF2-40B4-BE49-F238E27FC236}">
                <a16:creationId xmlns:a16="http://schemas.microsoft.com/office/drawing/2014/main" id="{BB808A4A-8683-1D5C-981B-3DA59EA2E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4"/>
          <a:stretch/>
        </p:blipFill>
        <p:spPr bwMode="auto">
          <a:xfrm>
            <a:off x="6692912" y="2296497"/>
            <a:ext cx="4382434" cy="350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10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Quem foi Jakob Nielsen?</a:t>
            </a:r>
            <a:endParaRPr dirty="0"/>
          </a:p>
        </p:txBody>
      </p:sp>
      <p:pic>
        <p:nvPicPr>
          <p:cNvPr id="149" name="Google Shape;149;p3" descr="Comunicado | UNINASSA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"/>
          <p:cNvSpPr txBox="1"/>
          <p:nvPr/>
        </p:nvSpPr>
        <p:spPr>
          <a:xfrm>
            <a:off x="484176" y="2296497"/>
            <a:ext cx="5611823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  <a:latin typeface="Franklin Gothic" panose="020B0604020202020204" charset="0"/>
                <a:sym typeface="Arial"/>
              </a:rPr>
              <a:t>“</a:t>
            </a:r>
            <a:r>
              <a:rPr lang="pt-BR" sz="2400" i="1" dirty="0">
                <a:solidFill>
                  <a:schemeClr val="dk1"/>
                </a:solidFill>
                <a:latin typeface="Franklin Gothic" panose="020B0604020202020204" charset="0"/>
                <a:sym typeface="Arial"/>
              </a:rPr>
              <a:t>Mesmo os melhores designers produzem produtos de sucesso somente se seus designs resolverem os problemas certos. Uma interface maravilhosa para os recursos errados falhará</a:t>
            </a:r>
            <a:r>
              <a:rPr lang="pt-BR" sz="2400" dirty="0">
                <a:solidFill>
                  <a:schemeClr val="dk1"/>
                </a:solidFill>
                <a:latin typeface="Franklin Gothic" panose="020B0604020202020204" charset="0"/>
                <a:sym typeface="Arial"/>
              </a:rPr>
              <a:t>”.  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latin typeface="Franklin Gothic" panose="020B0604020202020204" charset="0"/>
              </a:rPr>
              <a:t>Jakob Nielsen</a:t>
            </a:r>
            <a:endParaRPr sz="2400" dirty="0">
              <a:latin typeface="Franklin Gothic" panose="020B0604020202020204" charset="0"/>
            </a:endParaRPr>
          </a:p>
        </p:txBody>
      </p:sp>
      <p:sp>
        <p:nvSpPr>
          <p:cNvPr id="3" name="Google Shape;150;p3">
            <a:extLst>
              <a:ext uri="{FF2B5EF4-FFF2-40B4-BE49-F238E27FC236}">
                <a16:creationId xmlns:a16="http://schemas.microsoft.com/office/drawing/2014/main" id="{30114124-218B-9947-0CBE-3BF5C884EACF}"/>
              </a:ext>
            </a:extLst>
          </p:cNvPr>
          <p:cNvSpPr txBox="1"/>
          <p:nvPr/>
        </p:nvSpPr>
        <p:spPr>
          <a:xfrm>
            <a:off x="9958693" y="6333244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pic>
        <p:nvPicPr>
          <p:cNvPr id="1026" name="Picture 2" descr="Jacob Nielsen Usabilidade">
            <a:extLst>
              <a:ext uri="{FF2B5EF4-FFF2-40B4-BE49-F238E27FC236}">
                <a16:creationId xmlns:a16="http://schemas.microsoft.com/office/drawing/2014/main" id="{4DEFDF6F-6A4F-D9A4-C4EE-FA3B96B0D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516" y="2446113"/>
            <a:ext cx="4204627" cy="280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D767B67C-19A2-A21B-BE51-E6EEBB263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" descr="Comunicado | UNINASSAU">
            <a:extLst>
              <a:ext uri="{FF2B5EF4-FFF2-40B4-BE49-F238E27FC236}">
                <a16:creationId xmlns:a16="http://schemas.microsoft.com/office/drawing/2014/main" id="{CFD62FAA-1C6D-16DA-6FF0-950EA38E62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utoShape 6" descr="Como vender serviços? Vem descobrir o passo a passo!">
            <a:extLst>
              <a:ext uri="{FF2B5EF4-FFF2-40B4-BE49-F238E27FC236}">
                <a16:creationId xmlns:a16="http://schemas.microsoft.com/office/drawing/2014/main" id="{232ACD05-B0AB-51E4-9C8F-BA54456E2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Google Shape;150;p3">
            <a:extLst>
              <a:ext uri="{FF2B5EF4-FFF2-40B4-BE49-F238E27FC236}">
                <a16:creationId xmlns:a16="http://schemas.microsoft.com/office/drawing/2014/main" id="{E2E1AA5C-46B2-0A14-CDC8-292E56CE162F}"/>
              </a:ext>
            </a:extLst>
          </p:cNvPr>
          <p:cNvSpPr txBox="1"/>
          <p:nvPr/>
        </p:nvSpPr>
        <p:spPr>
          <a:xfrm>
            <a:off x="9958693" y="6333244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sp>
        <p:nvSpPr>
          <p:cNvPr id="11" name="Google Shape;148;p3">
            <a:extLst>
              <a:ext uri="{FF2B5EF4-FFF2-40B4-BE49-F238E27FC236}">
                <a16:creationId xmlns:a16="http://schemas.microsoft.com/office/drawing/2014/main" id="{FC1512F3-97D0-18F2-BAA9-1A9AC4AFCF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25" y="198438"/>
            <a:ext cx="109728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8. Estética e design minimalista</a:t>
            </a:r>
            <a:endParaRPr dirty="0"/>
          </a:p>
        </p:txBody>
      </p:sp>
      <p:pic>
        <p:nvPicPr>
          <p:cNvPr id="19458" name="Picture 2" descr="Minimalismo em UI Design: quando menos é mais🎂 Descubra a Emoção de  Apostar com baixar jogo 777 - bilginfiltre.com">
            <a:extLst>
              <a:ext uri="{FF2B5EF4-FFF2-40B4-BE49-F238E27FC236}">
                <a16:creationId xmlns:a16="http://schemas.microsoft.com/office/drawing/2014/main" id="{2E5B0DCD-4DF8-B6B1-7469-04EE3E081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2370896"/>
            <a:ext cx="7166624" cy="408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405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F40B114B-E0E9-5C82-8CBB-142DE227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" descr="Comunicado | UNINASSAU">
            <a:extLst>
              <a:ext uri="{FF2B5EF4-FFF2-40B4-BE49-F238E27FC236}">
                <a16:creationId xmlns:a16="http://schemas.microsoft.com/office/drawing/2014/main" id="{AFE7DA6E-FF76-5E11-57D9-C7713AC01D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1;p3">
            <a:extLst>
              <a:ext uri="{FF2B5EF4-FFF2-40B4-BE49-F238E27FC236}">
                <a16:creationId xmlns:a16="http://schemas.microsoft.com/office/drawing/2014/main" id="{AC89CAD9-D6CF-B6CD-F213-BD1DAC25F2A4}"/>
              </a:ext>
            </a:extLst>
          </p:cNvPr>
          <p:cNvSpPr txBox="1"/>
          <p:nvPr/>
        </p:nvSpPr>
        <p:spPr>
          <a:xfrm>
            <a:off x="484175" y="2296497"/>
            <a:ext cx="700252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ponto aqui é ajudá-lo a reparar um erro depois de ele ter cometido caso o “</a:t>
            </a:r>
            <a:r>
              <a:rPr lang="pt-BR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Cntrl+Z</a:t>
            </a: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não tenha funcionado.</a:t>
            </a:r>
            <a:endParaRPr lang="pt-BR" sz="2000" dirty="0"/>
          </a:p>
        </p:txBody>
      </p:sp>
      <p:sp>
        <p:nvSpPr>
          <p:cNvPr id="4" name="AutoShape 6" descr="Como vender serviços? Vem descobrir o passo a passo!">
            <a:extLst>
              <a:ext uri="{FF2B5EF4-FFF2-40B4-BE49-F238E27FC236}">
                <a16:creationId xmlns:a16="http://schemas.microsoft.com/office/drawing/2014/main" id="{A1B307C9-6D03-A7FE-F618-D87C079B37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Google Shape;150;p3">
            <a:extLst>
              <a:ext uri="{FF2B5EF4-FFF2-40B4-BE49-F238E27FC236}">
                <a16:creationId xmlns:a16="http://schemas.microsoft.com/office/drawing/2014/main" id="{6F1C5A7A-1279-8DD6-7327-2A642DC8CE93}"/>
              </a:ext>
            </a:extLst>
          </p:cNvPr>
          <p:cNvSpPr txBox="1"/>
          <p:nvPr/>
        </p:nvSpPr>
        <p:spPr>
          <a:xfrm>
            <a:off x="9958693" y="6333244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sp>
        <p:nvSpPr>
          <p:cNvPr id="11" name="Google Shape;148;p3">
            <a:extLst>
              <a:ext uri="{FF2B5EF4-FFF2-40B4-BE49-F238E27FC236}">
                <a16:creationId xmlns:a16="http://schemas.microsoft.com/office/drawing/2014/main" id="{0ADA6DF1-3D59-35FC-28CB-D5874DD3C0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25" y="198438"/>
            <a:ext cx="109728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9. Ajude os usuários a reconhecerem, diagnosticarem e recuperarem-se de erros</a:t>
            </a:r>
            <a:endParaRPr dirty="0"/>
          </a:p>
        </p:txBody>
      </p:sp>
      <p:sp>
        <p:nvSpPr>
          <p:cNvPr id="3" name="Google Shape;151;p3">
            <a:extLst>
              <a:ext uri="{FF2B5EF4-FFF2-40B4-BE49-F238E27FC236}">
                <a16:creationId xmlns:a16="http://schemas.microsoft.com/office/drawing/2014/main" id="{10AB5647-E1E9-B6E8-DC29-A01DB4F2D8C8}"/>
              </a:ext>
            </a:extLst>
          </p:cNvPr>
          <p:cNvSpPr txBox="1"/>
          <p:nvPr/>
        </p:nvSpPr>
        <p:spPr>
          <a:xfrm>
            <a:off x="484175" y="3215843"/>
            <a:ext cx="4431917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exemplo são aqueles avisos de formulários nos campos que não foram preenchidos corretamente. É uma forma simples de mostrar para o usuário que ele cometeu um erro, onde errou e o que precisa ser feito para corrigir tal erro.</a:t>
            </a:r>
            <a:endParaRPr lang="pt-BR" sz="2000" dirty="0"/>
          </a:p>
        </p:txBody>
      </p:sp>
      <p:pic>
        <p:nvPicPr>
          <p:cNvPr id="20482" name="Picture 2" descr="Heurística 9: ajude os usuários a reconhecer, diagnosticar e se recuperar">
            <a:extLst>
              <a:ext uri="{FF2B5EF4-FFF2-40B4-BE49-F238E27FC236}">
                <a16:creationId xmlns:a16="http://schemas.microsoft.com/office/drawing/2014/main" id="{58312744-74A1-D331-AF28-7A47CCA76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27"/>
          <a:stretch/>
        </p:blipFill>
        <p:spPr bwMode="auto">
          <a:xfrm>
            <a:off x="7486702" y="2763272"/>
            <a:ext cx="4094813" cy="315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10 Heurísticas de Nielsen. Uma fórmula pra evitar erros básicos de  usabilidade | Alura">
            <a:extLst>
              <a:ext uri="{FF2B5EF4-FFF2-40B4-BE49-F238E27FC236}">
                <a16:creationId xmlns:a16="http://schemas.microsoft.com/office/drawing/2014/main" id="{EF99117E-3B14-CAF5-930A-C35919065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001" y="3214184"/>
            <a:ext cx="2416792" cy="270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938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B76EED88-8207-A186-2B8C-70CF3D06E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" descr="Comunicado | UNINASSAU">
            <a:extLst>
              <a:ext uri="{FF2B5EF4-FFF2-40B4-BE49-F238E27FC236}">
                <a16:creationId xmlns:a16="http://schemas.microsoft.com/office/drawing/2014/main" id="{1925B7C0-1B6B-1819-916D-9B24FCEE4C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1;p3">
            <a:extLst>
              <a:ext uri="{FF2B5EF4-FFF2-40B4-BE49-F238E27FC236}">
                <a16:creationId xmlns:a16="http://schemas.microsoft.com/office/drawing/2014/main" id="{4CFB5050-FD52-6895-5495-65BAA1E50363}"/>
              </a:ext>
            </a:extLst>
          </p:cNvPr>
          <p:cNvSpPr txBox="1"/>
          <p:nvPr/>
        </p:nvSpPr>
        <p:spPr>
          <a:xfrm>
            <a:off x="484175" y="2296497"/>
            <a:ext cx="5931615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Normalmente essas são as áreas menos acessadas, mas ainda assim elas são importantes dentro de um sistema, pois nunca se sabe quando um usuário irá precisar de uma ajudinha. 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como se fosse uma maneira “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faça você mesmo</a:t>
            </a: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do usuário resolver suas dúvidas de quais ações tomar dentro da aplicação, tornando-o mais independente do suporte.</a:t>
            </a:r>
            <a:endParaRPr lang="pt-BR" sz="2000" dirty="0"/>
          </a:p>
        </p:txBody>
      </p:sp>
      <p:sp>
        <p:nvSpPr>
          <p:cNvPr id="4" name="AutoShape 6" descr="Como vender serviços? Vem descobrir o passo a passo!">
            <a:extLst>
              <a:ext uri="{FF2B5EF4-FFF2-40B4-BE49-F238E27FC236}">
                <a16:creationId xmlns:a16="http://schemas.microsoft.com/office/drawing/2014/main" id="{C6AA42C5-5197-16BA-9007-03B10F7BDC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Google Shape;150;p3">
            <a:extLst>
              <a:ext uri="{FF2B5EF4-FFF2-40B4-BE49-F238E27FC236}">
                <a16:creationId xmlns:a16="http://schemas.microsoft.com/office/drawing/2014/main" id="{EEFA6393-7E54-322B-1412-45EB2D85E5EE}"/>
              </a:ext>
            </a:extLst>
          </p:cNvPr>
          <p:cNvSpPr txBox="1"/>
          <p:nvPr/>
        </p:nvSpPr>
        <p:spPr>
          <a:xfrm>
            <a:off x="9958693" y="6333244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sp>
        <p:nvSpPr>
          <p:cNvPr id="11" name="Google Shape;148;p3">
            <a:extLst>
              <a:ext uri="{FF2B5EF4-FFF2-40B4-BE49-F238E27FC236}">
                <a16:creationId xmlns:a16="http://schemas.microsoft.com/office/drawing/2014/main" id="{69BA8710-050D-8890-3A36-7D0F7EA7FE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25" y="198438"/>
            <a:ext cx="109728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10. Ajuda e documentação</a:t>
            </a:r>
            <a:endParaRPr dirty="0"/>
          </a:p>
        </p:txBody>
      </p:sp>
      <p:pic>
        <p:nvPicPr>
          <p:cNvPr id="21506" name="Picture 2" descr="Heurística 10: ajuda e documentação">
            <a:extLst>
              <a:ext uri="{FF2B5EF4-FFF2-40B4-BE49-F238E27FC236}">
                <a16:creationId xmlns:a16="http://schemas.microsoft.com/office/drawing/2014/main" id="{CCA81C3D-6171-4F8A-5B84-E6C6BD88C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9"/>
          <a:stretch/>
        </p:blipFill>
        <p:spPr bwMode="auto">
          <a:xfrm>
            <a:off x="6624081" y="2465924"/>
            <a:ext cx="4365110" cy="352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023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2EF4810B-C6FC-5A69-3706-53AA25BC5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4" name="Picture 6" descr="4 templates (e exemplos) de perguntas frequentes para uma FAQ eficiente">
            <a:extLst>
              <a:ext uri="{FF2B5EF4-FFF2-40B4-BE49-F238E27FC236}">
                <a16:creationId xmlns:a16="http://schemas.microsoft.com/office/drawing/2014/main" id="{C61F6AFA-A75F-FC3C-8AD1-8BEB022A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69" y="3119687"/>
            <a:ext cx="52943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Google Shape;149;p3" descr="Comunicado | UNINASSAU">
            <a:extLst>
              <a:ext uri="{FF2B5EF4-FFF2-40B4-BE49-F238E27FC236}">
                <a16:creationId xmlns:a16="http://schemas.microsoft.com/office/drawing/2014/main" id="{BDEA37E3-C40F-FE2D-A03E-0F65B258651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utoShape 6" descr="Como vender serviços? Vem descobrir o passo a passo!">
            <a:extLst>
              <a:ext uri="{FF2B5EF4-FFF2-40B4-BE49-F238E27FC236}">
                <a16:creationId xmlns:a16="http://schemas.microsoft.com/office/drawing/2014/main" id="{6FB87057-F50F-E159-DFED-9FE9C8A324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Google Shape;150;p3">
            <a:extLst>
              <a:ext uri="{FF2B5EF4-FFF2-40B4-BE49-F238E27FC236}">
                <a16:creationId xmlns:a16="http://schemas.microsoft.com/office/drawing/2014/main" id="{6269F444-88AD-3886-4A58-5546599F940E}"/>
              </a:ext>
            </a:extLst>
          </p:cNvPr>
          <p:cNvSpPr txBox="1"/>
          <p:nvPr/>
        </p:nvSpPr>
        <p:spPr>
          <a:xfrm>
            <a:off x="9958693" y="6333244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sp>
        <p:nvSpPr>
          <p:cNvPr id="11" name="Google Shape;148;p3">
            <a:extLst>
              <a:ext uri="{FF2B5EF4-FFF2-40B4-BE49-F238E27FC236}">
                <a16:creationId xmlns:a16="http://schemas.microsoft.com/office/drawing/2014/main" id="{DA654A83-7B1E-D762-4722-61005EAFC3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25" y="198438"/>
            <a:ext cx="109728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10. Ajuda e documentação</a:t>
            </a:r>
            <a:endParaRPr dirty="0"/>
          </a:p>
        </p:txBody>
      </p:sp>
      <p:pic>
        <p:nvPicPr>
          <p:cNvPr id="22532" name="Picture 4" descr="sei! / ALESC">
            <a:extLst>
              <a:ext uri="{FF2B5EF4-FFF2-40B4-BE49-F238E27FC236}">
                <a16:creationId xmlns:a16="http://schemas.microsoft.com/office/drawing/2014/main" id="{4B5220D7-608B-490E-9727-8E5AEA663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925" y="1826177"/>
            <a:ext cx="4227226" cy="160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D141765-BD8E-4EA0-EB88-1C76B703D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435" y="2901324"/>
            <a:ext cx="4958803" cy="32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43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"/>
          <p:cNvSpPr txBox="1"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</a:pPr>
            <a:r>
              <a:rPr lang="pt-BR" sz="60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Obrigado</a:t>
            </a:r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body" idx="1"/>
          </p:nvPr>
        </p:nvSpPr>
        <p:spPr>
          <a:xfrm>
            <a:off x="594360" y="4549552"/>
            <a:ext cx="54864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Emmanoel Monteiro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@emmanoelmonteiro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DFDB7DBC-9384-1F9F-5FAF-6AA644890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" descr="Comunicado | UNINASSAU">
            <a:extLst>
              <a:ext uri="{FF2B5EF4-FFF2-40B4-BE49-F238E27FC236}">
                <a16:creationId xmlns:a16="http://schemas.microsoft.com/office/drawing/2014/main" id="{641E34B9-12B8-783E-74AA-89CB82EDBF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1;p3">
            <a:extLst>
              <a:ext uri="{FF2B5EF4-FFF2-40B4-BE49-F238E27FC236}">
                <a16:creationId xmlns:a16="http://schemas.microsoft.com/office/drawing/2014/main" id="{C96580C7-E1E5-2EE8-4DF2-EA4B1BF92738}"/>
              </a:ext>
            </a:extLst>
          </p:cNvPr>
          <p:cNvSpPr txBox="1"/>
          <p:nvPr/>
        </p:nvSpPr>
        <p:spPr>
          <a:xfrm>
            <a:off x="484176" y="2296497"/>
            <a:ext cx="7655483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Jakob Nielsen </a:t>
            </a:r>
            <a:r>
              <a:rPr lang="pt-BR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(Porto, Portugal, 1957) é um cientista da computação com 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Ph.D. em interação homem-máquina</a:t>
            </a:r>
            <a:r>
              <a:rPr lang="pt-BR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Jakob Nielsen, renomado especialista em melhorias rápidas e baratas de interface de usuário, usabilidade e design de interação.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Ex-vice-presidente de pesquisas da Apple Computer. Nielsen é conhecido por suas contribuições significativas no campo da usabilidade.</a:t>
            </a:r>
            <a:endParaRPr sz="2400" dirty="0"/>
          </a:p>
        </p:txBody>
      </p:sp>
      <p:sp>
        <p:nvSpPr>
          <p:cNvPr id="4" name="AutoShape 6" descr="Como vender serviços? Vem descobrir o passo a passo!">
            <a:extLst>
              <a:ext uri="{FF2B5EF4-FFF2-40B4-BE49-F238E27FC236}">
                <a16:creationId xmlns:a16="http://schemas.microsoft.com/office/drawing/2014/main" id="{0FB7382B-A430-5310-27AB-2B2EB93E88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Google Shape;150;p3">
            <a:extLst>
              <a:ext uri="{FF2B5EF4-FFF2-40B4-BE49-F238E27FC236}">
                <a16:creationId xmlns:a16="http://schemas.microsoft.com/office/drawing/2014/main" id="{29CC10F3-8BA7-A01F-27B6-D97C4C1866A7}"/>
              </a:ext>
            </a:extLst>
          </p:cNvPr>
          <p:cNvSpPr txBox="1"/>
          <p:nvPr/>
        </p:nvSpPr>
        <p:spPr>
          <a:xfrm>
            <a:off x="9958693" y="6333244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sp>
        <p:nvSpPr>
          <p:cNvPr id="8" name="Google Shape;148;p3">
            <a:extLst>
              <a:ext uri="{FF2B5EF4-FFF2-40B4-BE49-F238E27FC236}">
                <a16:creationId xmlns:a16="http://schemas.microsoft.com/office/drawing/2014/main" id="{9CC9BA2B-F093-C2C2-A069-05DDD85B36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25" y="198438"/>
            <a:ext cx="109728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Quem foi Jakob Nielsen?</a:t>
            </a:r>
            <a:endParaRPr dirty="0"/>
          </a:p>
        </p:txBody>
      </p:sp>
      <p:pic>
        <p:nvPicPr>
          <p:cNvPr id="2050" name="Picture 2" descr="Jacob Nielsen estuda os e-books | Etc&amp;Digital">
            <a:extLst>
              <a:ext uri="{FF2B5EF4-FFF2-40B4-BE49-F238E27FC236}">
                <a16:creationId xmlns:a16="http://schemas.microsoft.com/office/drawing/2014/main" id="{884F3120-5916-E5F0-2581-3D4370772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848" y="2338741"/>
            <a:ext cx="228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106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3940A5E5-9926-463F-EE27-5729BAC34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incípios de usabilidade ? As 10 Heurísticas de Usabilidade de Jakob  Nielsen para o Design da Interface do Usuário - UX24/7">
            <a:extLst>
              <a:ext uri="{FF2B5EF4-FFF2-40B4-BE49-F238E27FC236}">
                <a16:creationId xmlns:a16="http://schemas.microsoft.com/office/drawing/2014/main" id="{A8DA544F-2748-8383-1FE4-FCD1D0E90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917" y="2963769"/>
            <a:ext cx="5026907" cy="294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Google Shape;149;p3" descr="Comunicado | UNINASSAU">
            <a:extLst>
              <a:ext uri="{FF2B5EF4-FFF2-40B4-BE49-F238E27FC236}">
                <a16:creationId xmlns:a16="http://schemas.microsoft.com/office/drawing/2014/main" id="{7C393356-F42E-61DA-017F-41666B9267C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1;p3">
            <a:extLst>
              <a:ext uri="{FF2B5EF4-FFF2-40B4-BE49-F238E27FC236}">
                <a16:creationId xmlns:a16="http://schemas.microsoft.com/office/drawing/2014/main" id="{7879EA34-E4A3-93AA-0811-ACFDE44C6388}"/>
              </a:ext>
            </a:extLst>
          </p:cNvPr>
          <p:cNvSpPr txBox="1"/>
          <p:nvPr/>
        </p:nvSpPr>
        <p:spPr>
          <a:xfrm>
            <a:off x="484176" y="2296497"/>
            <a:ext cx="5991575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São </a:t>
            </a:r>
            <a:r>
              <a:rPr lang="pt-BR" sz="2000" dirty="0"/>
              <a:t>princípios</a:t>
            </a: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utilizados para 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avaliar e melhorar a experiência do usuário em interfaces</a:t>
            </a: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São diretrizes gerais que ajudam a identificar problemas comuns de design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Esses princípios são usados em avaliações heurísticas, </a:t>
            </a:r>
            <a:r>
              <a:rPr lang="pt-BR" sz="2000" b="1" dirty="0"/>
              <a:t>onde especialistas analisam interfaces para identificar problemas de usabilidade</a:t>
            </a:r>
            <a:r>
              <a:rPr lang="pt-BR" sz="2000" dirty="0"/>
              <a:t>. Elas não são regras rígidas, mas sim critérios para orientar decisões de </a:t>
            </a:r>
            <a:r>
              <a:rPr lang="pt-BR" sz="2000" b="1" dirty="0"/>
              <a:t>design centradas no usuário</a:t>
            </a:r>
            <a:r>
              <a:rPr lang="pt-BR" sz="2000" dirty="0"/>
              <a:t>.</a:t>
            </a:r>
            <a:endParaRPr sz="2000" dirty="0"/>
          </a:p>
        </p:txBody>
      </p:sp>
      <p:sp>
        <p:nvSpPr>
          <p:cNvPr id="4" name="AutoShape 6" descr="Como vender serviços? Vem descobrir o passo a passo!">
            <a:extLst>
              <a:ext uri="{FF2B5EF4-FFF2-40B4-BE49-F238E27FC236}">
                <a16:creationId xmlns:a16="http://schemas.microsoft.com/office/drawing/2014/main" id="{B3F2928B-540A-C8D3-E526-711E89AF3E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Google Shape;150;p3">
            <a:extLst>
              <a:ext uri="{FF2B5EF4-FFF2-40B4-BE49-F238E27FC236}">
                <a16:creationId xmlns:a16="http://schemas.microsoft.com/office/drawing/2014/main" id="{490661BF-7598-B0BC-CE67-8FC03F08B4E5}"/>
              </a:ext>
            </a:extLst>
          </p:cNvPr>
          <p:cNvSpPr txBox="1"/>
          <p:nvPr/>
        </p:nvSpPr>
        <p:spPr>
          <a:xfrm>
            <a:off x="9958693" y="6333244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sp>
        <p:nvSpPr>
          <p:cNvPr id="8" name="Google Shape;148;p3">
            <a:extLst>
              <a:ext uri="{FF2B5EF4-FFF2-40B4-BE49-F238E27FC236}">
                <a16:creationId xmlns:a16="http://schemas.microsoft.com/office/drawing/2014/main" id="{7CC185ED-AB82-8EDD-8F57-FB7E7A9849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25" y="198438"/>
            <a:ext cx="109728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 que são os 10 princípios de Jakob Nielsen?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7973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EB936D85-34E9-3BDE-87BE-B7BC34A15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" descr="Comunicado | UNINASSAU">
            <a:extLst>
              <a:ext uri="{FF2B5EF4-FFF2-40B4-BE49-F238E27FC236}">
                <a16:creationId xmlns:a16="http://schemas.microsoft.com/office/drawing/2014/main" id="{CF80F311-731A-1B69-22C6-5666D0EED6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utoShape 6" descr="Como vender serviços? Vem descobrir o passo a passo!">
            <a:extLst>
              <a:ext uri="{FF2B5EF4-FFF2-40B4-BE49-F238E27FC236}">
                <a16:creationId xmlns:a16="http://schemas.microsoft.com/office/drawing/2014/main" id="{FC822EF4-86B4-600D-05A4-B8C65650A2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Google Shape;150;p3">
            <a:extLst>
              <a:ext uri="{FF2B5EF4-FFF2-40B4-BE49-F238E27FC236}">
                <a16:creationId xmlns:a16="http://schemas.microsoft.com/office/drawing/2014/main" id="{C2182347-EE79-772E-F465-A8792BCE3D32}"/>
              </a:ext>
            </a:extLst>
          </p:cNvPr>
          <p:cNvSpPr txBox="1"/>
          <p:nvPr/>
        </p:nvSpPr>
        <p:spPr>
          <a:xfrm>
            <a:off x="9958693" y="6333244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sp>
        <p:nvSpPr>
          <p:cNvPr id="8" name="Google Shape;148;p3">
            <a:extLst>
              <a:ext uri="{FF2B5EF4-FFF2-40B4-BE49-F238E27FC236}">
                <a16:creationId xmlns:a16="http://schemas.microsoft.com/office/drawing/2014/main" id="{AFA97B4F-805B-EBC8-0A09-8D95B8296C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25" y="198438"/>
            <a:ext cx="109728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 que são os 10 princípios de Jakob Nielsen?</a:t>
            </a:r>
            <a:endParaRPr dirty="0"/>
          </a:p>
        </p:txBody>
      </p:sp>
      <p:pic>
        <p:nvPicPr>
          <p:cNvPr id="4098" name="Picture 2" descr="10 Heurísticas de Nielsen para otimizar a usabilidade de interfaces">
            <a:extLst>
              <a:ext uri="{FF2B5EF4-FFF2-40B4-BE49-F238E27FC236}">
                <a16:creationId xmlns:a16="http://schemas.microsoft.com/office/drawing/2014/main" id="{72082650-C5CE-6174-7921-D79025D9C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9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42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8E2679F4-1984-6DAC-FD2B-D246643A4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" descr="Comunicado | UNINASSAU">
            <a:extLst>
              <a:ext uri="{FF2B5EF4-FFF2-40B4-BE49-F238E27FC236}">
                <a16:creationId xmlns:a16="http://schemas.microsoft.com/office/drawing/2014/main" id="{79DF002A-E516-3DC5-F4E9-A133F4AA6E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1;p3">
            <a:extLst>
              <a:ext uri="{FF2B5EF4-FFF2-40B4-BE49-F238E27FC236}">
                <a16:creationId xmlns:a16="http://schemas.microsoft.com/office/drawing/2014/main" id="{372C90CE-9EC2-E52E-372C-68190BC78BF0}"/>
              </a:ext>
            </a:extLst>
          </p:cNvPr>
          <p:cNvSpPr txBox="1"/>
          <p:nvPr/>
        </p:nvSpPr>
        <p:spPr>
          <a:xfrm>
            <a:off x="484176" y="2296497"/>
            <a:ext cx="6306368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geral o ser humano é muito dependente da visão, ainda assim, quando estamos em um ambiente físico temos outros sentidos que nos informam o que está acontecendo, quando falamos de um sistema, software ou interface essa história muda um pouco. 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Em ambientes digitais a dependência da visão é ainda maior e por conta disso é essencial que a interface forneça ao usuário o status em relação à sua posição dentro do sistema, ou seja, informar o usuário sobre qual ambiente ele estava, em qual ele está e para quais outros ambientes ele poderá se dirigir a partir de sua localização.</a:t>
            </a:r>
            <a:endParaRPr sz="2000" dirty="0"/>
          </a:p>
        </p:txBody>
      </p:sp>
      <p:sp>
        <p:nvSpPr>
          <p:cNvPr id="4" name="AutoShape 6" descr="Como vender serviços? Vem descobrir o passo a passo!">
            <a:extLst>
              <a:ext uri="{FF2B5EF4-FFF2-40B4-BE49-F238E27FC236}">
                <a16:creationId xmlns:a16="http://schemas.microsoft.com/office/drawing/2014/main" id="{30DF89DA-34E9-DD42-9798-839043272F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Google Shape;150;p3">
            <a:extLst>
              <a:ext uri="{FF2B5EF4-FFF2-40B4-BE49-F238E27FC236}">
                <a16:creationId xmlns:a16="http://schemas.microsoft.com/office/drawing/2014/main" id="{D22DE688-E8D9-3044-9D79-4B2BD6290D04}"/>
              </a:ext>
            </a:extLst>
          </p:cNvPr>
          <p:cNvSpPr txBox="1"/>
          <p:nvPr/>
        </p:nvSpPr>
        <p:spPr>
          <a:xfrm>
            <a:off x="9958693" y="6333244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sp>
        <p:nvSpPr>
          <p:cNvPr id="8" name="Google Shape;148;p3">
            <a:extLst>
              <a:ext uri="{FF2B5EF4-FFF2-40B4-BE49-F238E27FC236}">
                <a16:creationId xmlns:a16="http://schemas.microsoft.com/office/drawing/2014/main" id="{E254E105-E868-F079-C422-6E35B021C4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25" y="198438"/>
            <a:ext cx="109728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1. Visibilidade do Status do Sistema</a:t>
            </a:r>
            <a:endParaRPr dirty="0"/>
          </a:p>
        </p:txBody>
      </p:sp>
      <p:pic>
        <p:nvPicPr>
          <p:cNvPr id="5122" name="Picture 2" descr="Visibilidade do Status de Sistema - Heurística 1 de Nielsen">
            <a:extLst>
              <a:ext uri="{FF2B5EF4-FFF2-40B4-BE49-F238E27FC236}">
                <a16:creationId xmlns:a16="http://schemas.microsoft.com/office/drawing/2014/main" id="{6642E297-D59E-04F9-0CC0-E2ABF474A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67" y="2166791"/>
            <a:ext cx="3570903" cy="357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204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AB347828-973A-CEF8-50B5-9278AB65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" descr="Comunicado | UNINASSAU">
            <a:extLst>
              <a:ext uri="{FF2B5EF4-FFF2-40B4-BE49-F238E27FC236}">
                <a16:creationId xmlns:a16="http://schemas.microsoft.com/office/drawing/2014/main" id="{61FEAA85-F229-53BA-F7CD-076F7D206E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1;p3">
            <a:extLst>
              <a:ext uri="{FF2B5EF4-FFF2-40B4-BE49-F238E27FC236}">
                <a16:creationId xmlns:a16="http://schemas.microsoft.com/office/drawing/2014/main" id="{C9133891-C1B5-BEDA-6C58-B911F9F5B7EC}"/>
              </a:ext>
            </a:extLst>
          </p:cNvPr>
          <p:cNvSpPr txBox="1"/>
          <p:nvPr/>
        </p:nvSpPr>
        <p:spPr>
          <a:xfrm>
            <a:off x="484176" y="2296497"/>
            <a:ext cx="3803011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Quando estamos assistindo uma playlist no Youtube, por exemplo, temos ao lado direito um indicador de qual vídeo estamos assistindo, quais os vídeos anteriores e quais os seguintes.</a:t>
            </a:r>
            <a:endParaRPr sz="2000" dirty="0"/>
          </a:p>
        </p:txBody>
      </p:sp>
      <p:sp>
        <p:nvSpPr>
          <p:cNvPr id="4" name="AutoShape 6" descr="Como vender serviços? Vem descobrir o passo a passo!">
            <a:extLst>
              <a:ext uri="{FF2B5EF4-FFF2-40B4-BE49-F238E27FC236}">
                <a16:creationId xmlns:a16="http://schemas.microsoft.com/office/drawing/2014/main" id="{C71D7E8C-0147-BDDA-672F-B3C402CF50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Google Shape;150;p3">
            <a:extLst>
              <a:ext uri="{FF2B5EF4-FFF2-40B4-BE49-F238E27FC236}">
                <a16:creationId xmlns:a16="http://schemas.microsoft.com/office/drawing/2014/main" id="{0B582F44-4E9C-C470-3C00-D637E076A045}"/>
              </a:ext>
            </a:extLst>
          </p:cNvPr>
          <p:cNvSpPr txBox="1"/>
          <p:nvPr/>
        </p:nvSpPr>
        <p:spPr>
          <a:xfrm>
            <a:off x="9958693" y="6333244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sp>
        <p:nvSpPr>
          <p:cNvPr id="8" name="Google Shape;148;p3">
            <a:extLst>
              <a:ext uri="{FF2B5EF4-FFF2-40B4-BE49-F238E27FC236}">
                <a16:creationId xmlns:a16="http://schemas.microsoft.com/office/drawing/2014/main" id="{5F78637D-3662-5E48-BB46-58476B8B4F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25" y="198438"/>
            <a:ext cx="109728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1. Visibilidade do Status do Sistema</a:t>
            </a:r>
            <a:endParaRPr dirty="0"/>
          </a:p>
        </p:txBody>
      </p:sp>
      <p:pic>
        <p:nvPicPr>
          <p:cNvPr id="6146" name="Picture 2" descr="Heurísticas de Nielsen - Visibilidade do Status do Sistema">
            <a:extLst>
              <a:ext uri="{FF2B5EF4-FFF2-40B4-BE49-F238E27FC236}">
                <a16:creationId xmlns:a16="http://schemas.microsoft.com/office/drawing/2014/main" id="{61485C56-9E05-F5E4-69FE-6ADEF3872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069" y="2426906"/>
            <a:ext cx="6685613" cy="343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340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6A9161CD-2DF3-1A86-603E-E94901645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" descr="Comunicado | UNINASSAU">
            <a:extLst>
              <a:ext uri="{FF2B5EF4-FFF2-40B4-BE49-F238E27FC236}">
                <a16:creationId xmlns:a16="http://schemas.microsoft.com/office/drawing/2014/main" id="{506CF836-1B82-CD18-FEFD-D744F33C24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1;p3">
            <a:extLst>
              <a:ext uri="{FF2B5EF4-FFF2-40B4-BE49-F238E27FC236}">
                <a16:creationId xmlns:a16="http://schemas.microsoft.com/office/drawing/2014/main" id="{C2D15F84-8EC0-B395-97FB-A1FABD1685A4}"/>
              </a:ext>
            </a:extLst>
          </p:cNvPr>
          <p:cNvSpPr txBox="1"/>
          <p:nvPr/>
        </p:nvSpPr>
        <p:spPr>
          <a:xfrm>
            <a:off x="484176" y="2296497"/>
            <a:ext cx="6306368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Imagine que um jovem húngaro e um senhor sueco estejam trocando cartas entre si, a conversa entre ambos seria um tanto complicada considerando que eles não possuem um idioma em comum. 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quero dizer com essa analogia é que um sistema precisa </a:t>
            </a:r>
            <a:r>
              <a:rPr lang="pt-BR" sz="20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falar a mesma linguagem do usuário</a:t>
            </a: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não estou falando apenas do idioma em si, mas da linguagem que o usuário utiliza no dia-a-dia.</a:t>
            </a:r>
            <a:endParaRPr sz="2000" dirty="0"/>
          </a:p>
        </p:txBody>
      </p:sp>
      <p:sp>
        <p:nvSpPr>
          <p:cNvPr id="4" name="AutoShape 6" descr="Como vender serviços? Vem descobrir o passo a passo!">
            <a:extLst>
              <a:ext uri="{FF2B5EF4-FFF2-40B4-BE49-F238E27FC236}">
                <a16:creationId xmlns:a16="http://schemas.microsoft.com/office/drawing/2014/main" id="{61563CB1-F2F2-7AB0-2234-34C5888A0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Google Shape;150;p3">
            <a:extLst>
              <a:ext uri="{FF2B5EF4-FFF2-40B4-BE49-F238E27FC236}">
                <a16:creationId xmlns:a16="http://schemas.microsoft.com/office/drawing/2014/main" id="{C50D6FE6-D224-B4C5-FE9D-F7CE8A4FC7ED}"/>
              </a:ext>
            </a:extLst>
          </p:cNvPr>
          <p:cNvSpPr txBox="1"/>
          <p:nvPr/>
        </p:nvSpPr>
        <p:spPr>
          <a:xfrm>
            <a:off x="9958693" y="6333244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sp>
        <p:nvSpPr>
          <p:cNvPr id="8" name="Google Shape;148;p3">
            <a:extLst>
              <a:ext uri="{FF2B5EF4-FFF2-40B4-BE49-F238E27FC236}">
                <a16:creationId xmlns:a16="http://schemas.microsoft.com/office/drawing/2014/main" id="{18E63073-A7F7-007D-8B94-158F6D026A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25" y="198438"/>
            <a:ext cx="109728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2. Compatibilidade entre o sistema </a:t>
            </a:r>
            <a:b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 o mundo real</a:t>
            </a:r>
            <a:endParaRPr dirty="0"/>
          </a:p>
        </p:txBody>
      </p:sp>
      <p:pic>
        <p:nvPicPr>
          <p:cNvPr id="7170" name="Picture 2" descr="Relação entre o Sistema e Mundo Real - Heurística 2 de Nielsen">
            <a:extLst>
              <a:ext uri="{FF2B5EF4-FFF2-40B4-BE49-F238E27FC236}">
                <a16:creationId xmlns:a16="http://schemas.microsoft.com/office/drawing/2014/main" id="{FD99B1E2-240E-84BF-3EFF-014A904E7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17" b="6583"/>
          <a:stretch/>
        </p:blipFill>
        <p:spPr bwMode="auto">
          <a:xfrm>
            <a:off x="7004565" y="2526601"/>
            <a:ext cx="4145147" cy="310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0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1C5AA150-D106-76C2-2BAD-45E876901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" descr="Comunicado | UNINASSAU">
            <a:extLst>
              <a:ext uri="{FF2B5EF4-FFF2-40B4-BE49-F238E27FC236}">
                <a16:creationId xmlns:a16="http://schemas.microsoft.com/office/drawing/2014/main" id="{44EB4DC4-CDCA-6B02-D59D-69584D2785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1;p3">
            <a:extLst>
              <a:ext uri="{FF2B5EF4-FFF2-40B4-BE49-F238E27FC236}">
                <a16:creationId xmlns:a16="http://schemas.microsoft.com/office/drawing/2014/main" id="{259C13BB-F0F0-F2ED-89C9-8C84854D5F1A}"/>
              </a:ext>
            </a:extLst>
          </p:cNvPr>
          <p:cNvSpPr txBox="1"/>
          <p:nvPr/>
        </p:nvSpPr>
        <p:spPr>
          <a:xfrm>
            <a:off x="484175" y="2296497"/>
            <a:ext cx="5916625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Outro aspecto da compatibilidade entre sistema e mundo real 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são os símbolos utilizados em uma interface</a:t>
            </a: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Parece algo sem muita importância, mas escolher corretamente quais ícones serão utilizados para colocar em uma interface pode facilitar ou prejudicar a compreensão das informações.</a:t>
            </a:r>
            <a:endParaRPr sz="2000" dirty="0"/>
          </a:p>
        </p:txBody>
      </p:sp>
      <p:sp>
        <p:nvSpPr>
          <p:cNvPr id="4" name="AutoShape 6" descr="Como vender serviços? Vem descobrir o passo a passo!">
            <a:extLst>
              <a:ext uri="{FF2B5EF4-FFF2-40B4-BE49-F238E27FC236}">
                <a16:creationId xmlns:a16="http://schemas.microsoft.com/office/drawing/2014/main" id="{D42D7532-EB31-313D-8B95-53D795FA66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Google Shape;150;p3">
            <a:extLst>
              <a:ext uri="{FF2B5EF4-FFF2-40B4-BE49-F238E27FC236}">
                <a16:creationId xmlns:a16="http://schemas.microsoft.com/office/drawing/2014/main" id="{627E6422-0182-B6F1-1701-385350F7B86D}"/>
              </a:ext>
            </a:extLst>
          </p:cNvPr>
          <p:cNvSpPr txBox="1"/>
          <p:nvPr/>
        </p:nvSpPr>
        <p:spPr>
          <a:xfrm>
            <a:off x="9958693" y="6333244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sp>
        <p:nvSpPr>
          <p:cNvPr id="8" name="Google Shape;148;p3">
            <a:extLst>
              <a:ext uri="{FF2B5EF4-FFF2-40B4-BE49-F238E27FC236}">
                <a16:creationId xmlns:a16="http://schemas.microsoft.com/office/drawing/2014/main" id="{8C437291-63C6-1FE9-A776-26C0947BAC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25" y="198438"/>
            <a:ext cx="109728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2. Compatibilidade entre o sistema </a:t>
            </a:r>
            <a:b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pt-BR" sz="4000" b="1" i="0" u="none" strike="noStrike" cap="none" dirty="0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 o mundo real</a:t>
            </a:r>
            <a:endParaRPr dirty="0"/>
          </a:p>
        </p:txBody>
      </p:sp>
      <p:pic>
        <p:nvPicPr>
          <p:cNvPr id="8194" name="Picture 2" descr="UXZero] Heurística de Correspondência entre Virtual e Mundo Real | by  Jefferson Alex Silva | Medium">
            <a:extLst>
              <a:ext uri="{FF2B5EF4-FFF2-40B4-BE49-F238E27FC236}">
                <a16:creationId xmlns:a16="http://schemas.microsoft.com/office/drawing/2014/main" id="{4C46B6E3-BBF5-E907-7D1D-0D99FE167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75" y="4613975"/>
            <a:ext cx="41624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UXZero] Heurística de Correspondência entre Virtual e Mundo Real | by  Jefferson Alex Silva | Medium">
            <a:extLst>
              <a:ext uri="{FF2B5EF4-FFF2-40B4-BE49-F238E27FC236}">
                <a16:creationId xmlns:a16="http://schemas.microsoft.com/office/drawing/2014/main" id="{CAED7980-0F83-5030-9CD9-B8C30566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361" y="2238376"/>
            <a:ext cx="4474564" cy="389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364096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1691</Words>
  <Application>Microsoft Office PowerPoint</Application>
  <PresentationFormat>Widescreen</PresentationFormat>
  <Paragraphs>108</Paragraphs>
  <Slides>24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Franklin Gothic</vt:lpstr>
      <vt:lpstr>Libre Franklin</vt:lpstr>
      <vt:lpstr>Calibri</vt:lpstr>
      <vt:lpstr>Arial</vt:lpstr>
      <vt:lpstr>Personalizado</vt:lpstr>
      <vt:lpstr>DESIGN CENTRADO NO SER HUMANO: 10 heurísticas de Nielsen para o design de interface</vt:lpstr>
      <vt:lpstr>Quem foi Jakob Nielsen?</vt:lpstr>
      <vt:lpstr>Quem foi Jakob Nielsen?</vt:lpstr>
      <vt:lpstr>O que são os 10 princípios de Jakob Nielsen?</vt:lpstr>
      <vt:lpstr>O que são os 10 princípios de Jakob Nielsen?</vt:lpstr>
      <vt:lpstr>1. Visibilidade do Status do Sistema</vt:lpstr>
      <vt:lpstr>1. Visibilidade do Status do Sistema</vt:lpstr>
      <vt:lpstr>2. Compatibilidade entre o sistema  e o mundo real</vt:lpstr>
      <vt:lpstr>2. Compatibilidade entre o sistema  e o mundo real</vt:lpstr>
      <vt:lpstr>3. Controle e liberdade para o usuário</vt:lpstr>
      <vt:lpstr>3. Controle e liberdade para o usuário</vt:lpstr>
      <vt:lpstr>4. Consistência e Padronização</vt:lpstr>
      <vt:lpstr>5. Prevenção de erros</vt:lpstr>
      <vt:lpstr>5. Prevenção de erros</vt:lpstr>
      <vt:lpstr>6. Reconhecimento em vez de memorização</vt:lpstr>
      <vt:lpstr>6. Reconhecimento em vez de memorização</vt:lpstr>
      <vt:lpstr>7. Eficiência e flexibilidade de uso</vt:lpstr>
      <vt:lpstr>7. Eficiência e flexibilidade de uso</vt:lpstr>
      <vt:lpstr>8. Estética e design minimalista</vt:lpstr>
      <vt:lpstr>8. Estética e design minimalista</vt:lpstr>
      <vt:lpstr>9. Ajude os usuários a reconhecerem, diagnosticarem e recuperarem-se de erros</vt:lpstr>
      <vt:lpstr>10. Ajuda e documentação</vt:lpstr>
      <vt:lpstr>10. Ajuda e documentação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Emmanoel Monteiro de Sousa Junior</dc:creator>
  <cp:lastModifiedBy>Emmanoel Monteiro</cp:lastModifiedBy>
  <cp:revision>21</cp:revision>
  <dcterms:created xsi:type="dcterms:W3CDTF">2024-11-06T17:53:21Z</dcterms:created>
  <dcterms:modified xsi:type="dcterms:W3CDTF">2025-03-11T18:12:18Z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